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notesMasterIdLst>
    <p:notesMasterId r:id="rId13"/>
  </p:notesMasterIdLst>
  <p:sldSz cx="5852160" cy="3291840"/>
  <p:notesSz cx="3291840" cy="585216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slideLayout" Target="../slideLayouts/slideLayout1.xml"/><Relationship Id="rId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slideLayout" Target="../slideLayouts/slideLayout1.xml"/><Relationship Id="rId8"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png"/><Relationship Id="rId19" Type="http://schemas.openxmlformats.org/officeDocument/2006/relationships/image" Target="../media/image-11-19.png"/><Relationship Id="rId20" Type="http://schemas.openxmlformats.org/officeDocument/2006/relationships/slideLayout" Target="../slideLayouts/slideLayout1.xml"/><Relationship Id="rId21"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1.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slideLayout" Target="../slideLayouts/slideLayout1.xml"/><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5-10.png"/><Relationship Id="rId11" Type="http://schemas.openxmlformats.org/officeDocument/2006/relationships/image" Target="../media/image-5-11.png"/><Relationship Id="rId12" Type="http://schemas.openxmlformats.org/officeDocument/2006/relationships/slideLayout" Target="../slideLayouts/slideLayout1.xml"/><Relationship Id="rId1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png"/><Relationship Id="rId12" Type="http://schemas.openxmlformats.org/officeDocument/2006/relationships/slideLayout" Target="../slideLayouts/slideLayout1.xml"/><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7-10.png"/><Relationship Id="rId11" Type="http://schemas.openxmlformats.org/officeDocument/2006/relationships/image" Target="../media/image-7-11.png"/><Relationship Id="rId12" Type="http://schemas.openxmlformats.org/officeDocument/2006/relationships/slideLayout" Target="../slideLayouts/slideLayout1.xml"/><Relationship Id="rId1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png"/><Relationship Id="rId12" Type="http://schemas.openxmlformats.org/officeDocument/2006/relationships/slideLayout" Target="../slideLayouts/slideLayout1.xml"/><Relationship Id="rId1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slideLayout" Target="../slideLayouts/slideLayout1.xml"/><Relationship Id="rId8"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Object 1" descr="preencoded.png">    </p:cNvPr>
          <p:cNvPicPr>
            <a:picLocks noChangeAspect="1"/>
          </p:cNvPicPr>
          <p:nvPr/>
        </p:nvPicPr>
        <p:blipFill>
          <a:blip r:embed="rId1"/>
          <a:stretch>
            <a:fillRect/>
          </a:stretch>
        </p:blipFill>
        <p:spPr>
          <a:xfrm>
            <a:off x="0" y="0"/>
            <a:ext cx="5852160" cy="3291840"/>
          </a:xfrm>
          <a:prstGeom prst="rect">
            <a:avLst/>
          </a:prstGeom>
        </p:spPr>
      </p:pic>
      <p:pic>
        <p:nvPicPr>
          <p:cNvPr id="3" name="Object 2" descr="preencoded.png">    </p:cNvPr>
          <p:cNvPicPr>
            <a:picLocks noChangeAspect="1"/>
          </p:cNvPicPr>
          <p:nvPr/>
        </p:nvPicPr>
        <p:blipFill>
          <a:blip r:embed="rId2"/>
          <a:stretch>
            <a:fillRect/>
          </a:stretch>
        </p:blipFill>
        <p:spPr>
          <a:xfrm>
            <a:off x="2866092" y="-13331"/>
            <a:ext cx="2991451" cy="3307972"/>
          </a:xfrm>
          <a:prstGeom prst="rect">
            <a:avLst/>
          </a:prstGeom>
        </p:spPr>
      </p:pic>
      <p:pic>
        <p:nvPicPr>
          <p:cNvPr id="4" name="Object 3" descr="preencoded.png">    </p:cNvPr>
          <p:cNvPicPr>
            <a:picLocks noChangeAspect="1"/>
          </p:cNvPicPr>
          <p:nvPr/>
        </p:nvPicPr>
        <p:blipFill>
          <a:blip r:embed="rId3"/>
          <a:stretch>
            <a:fillRect/>
          </a:stretch>
        </p:blipFill>
        <p:spPr>
          <a:xfrm>
            <a:off x="-352938" y="-12761"/>
            <a:ext cx="4133099" cy="3304032"/>
          </a:xfrm>
          <a:prstGeom prst="rect">
            <a:avLst/>
          </a:prstGeom>
        </p:spPr>
      </p:pic>
      <p:pic>
        <p:nvPicPr>
          <p:cNvPr id="5" name="Object 4" descr="preencoded.png">    </p:cNvPr>
          <p:cNvPicPr>
            <a:picLocks noChangeAspect="1"/>
          </p:cNvPicPr>
          <p:nvPr/>
        </p:nvPicPr>
        <p:blipFill>
          <a:blip r:embed="rId4"/>
          <a:stretch>
            <a:fillRect/>
          </a:stretch>
        </p:blipFill>
        <p:spPr>
          <a:xfrm>
            <a:off x="2084135" y="-26661"/>
            <a:ext cx="2274430" cy="3323931"/>
          </a:xfrm>
          <a:prstGeom prst="rect">
            <a:avLst/>
          </a:prstGeom>
        </p:spPr>
      </p:pic>
      <p:sp>
        <p:nvSpPr>
          <p:cNvPr id="6" name="Object 5"/>
          <p:cNvSpPr/>
          <p:nvPr/>
        </p:nvSpPr>
        <p:spPr>
          <a:xfrm>
            <a:off x="3227894" y="1160394"/>
            <a:ext cx="2569298" cy="980126"/>
          </a:xfrm>
          <a:prstGeom prst="rect">
            <a:avLst/>
          </a:prstGeom>
          <a:noFill/>
        </p:spPr>
        <p:txBody>
          <a:bodyPr wrap="square" rtlCol="0" anchor="ctr"/>
          <a:lstStyle/>
          <a:p>
            <a:pPr algn="ctr">
              <a:lnSpc>
                <a:spcPct val="80000"/>
              </a:lnSpc>
              <a:buNone/>
            </a:pPr>
            <a:r>
              <a:rPr lang="en-US" sz="3300" b="1" spc="0" kern="0" dirty="0">
                <a:solidFill>
                  <a:srgbClr val="FFFFFF"/>
                </a:solidFill>
                <a:latin typeface="Play" pitchFamily="34" charset="0"/>
                <a:ea typeface="Play" pitchFamily="34" charset="-122"/>
                <a:cs typeface="Play" pitchFamily="34" charset="-120"/>
              </a:rPr>
              <a:t>COMPANY PROFILE</a:t>
            </a:r>
            <a:endParaRPr lang="en-US" dirty="0"/>
          </a:p>
        </p:txBody>
      </p:sp>
      <p:pic>
        <p:nvPicPr>
          <p:cNvPr id="7" name="Object 6" descr="preencoded.png">    </p:cNvPr>
          <p:cNvPicPr>
            <a:picLocks noChangeAspect="1"/>
          </p:cNvPicPr>
          <p:nvPr/>
        </p:nvPicPr>
        <p:blipFill>
          <a:blip r:embed="rId5"/>
          <a:stretch>
            <a:fillRect/>
          </a:stretch>
        </p:blipFill>
        <p:spPr>
          <a:xfrm>
            <a:off x="-1061246" y="-10415"/>
            <a:ext cx="4125839" cy="41258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r>
          <p:cNvPicPr>
            <a:picLocks noChangeAspect="1"/>
          </p:cNvPicPr>
          <p:nvPr/>
        </p:nvPicPr>
        <p:blipFill>
          <a:blip r:embed="rId1"/>
          <a:stretch>
            <a:fillRect/>
          </a:stretch>
        </p:blipFill>
        <p:spPr>
          <a:xfrm>
            <a:off x="-13331" y="341286"/>
            <a:ext cx="1866501" cy="2948888"/>
          </a:xfrm>
          <a:prstGeom prst="rect">
            <a:avLst/>
          </a:prstGeom>
        </p:spPr>
      </p:pic>
      <p:pic>
        <p:nvPicPr>
          <p:cNvPr id="3" name="Object 2" descr="preencoded.png">    </p:cNvPr>
          <p:cNvPicPr>
            <a:picLocks noChangeAspect="1"/>
          </p:cNvPicPr>
          <p:nvPr/>
        </p:nvPicPr>
        <p:blipFill>
          <a:blip r:embed="rId2"/>
          <a:stretch>
            <a:fillRect/>
          </a:stretch>
        </p:blipFill>
        <p:spPr>
          <a:xfrm>
            <a:off x="1852962" y="833"/>
            <a:ext cx="4003292" cy="3284255"/>
          </a:xfrm>
          <a:prstGeom prst="rect">
            <a:avLst/>
          </a:prstGeom>
        </p:spPr>
      </p:pic>
      <p:sp>
        <p:nvSpPr>
          <p:cNvPr id="4" name="Object 3"/>
          <p:cNvSpPr/>
          <p:nvPr/>
        </p:nvSpPr>
        <p:spPr>
          <a:xfrm>
            <a:off x="2032946" y="1359150"/>
            <a:ext cx="1211392" cy="146590"/>
          </a:xfrm>
          <a:prstGeom prst="rect">
            <a:avLst/>
          </a:prstGeom>
          <a:noFill/>
        </p:spPr>
        <p:txBody>
          <a:bodyPr wrap="square" rtlCol="0" anchor="ctr"/>
          <a:lstStyle/>
          <a:p>
            <a:pPr algn="ctr">
              <a:lnSpc>
                <a:spcPct val="100000"/>
              </a:lnSpc>
              <a:buNone/>
            </a:pPr>
            <a:r>
              <a:rPr lang="en-US" sz="700" b="1" spc="0" kern="0" dirty="0">
                <a:solidFill>
                  <a:srgbClr val="80A2D7"/>
                </a:solidFill>
                <a:latin typeface="Source Sans Pro" pitchFamily="34" charset="0"/>
                <a:ea typeface="Source Sans Pro" pitchFamily="34" charset="-122"/>
                <a:cs typeface="Source Sans Pro" pitchFamily="34" charset="-120"/>
              </a:rPr>
              <a:t>PRASANNA P</a:t>
            </a:r>
            <a:endParaRPr lang="en-US" dirty="0"/>
          </a:p>
        </p:txBody>
      </p:sp>
      <p:sp>
        <p:nvSpPr>
          <p:cNvPr id="5" name="Object 4"/>
          <p:cNvSpPr/>
          <p:nvPr/>
        </p:nvSpPr>
        <p:spPr>
          <a:xfrm>
            <a:off x="1960059" y="1508636"/>
            <a:ext cx="1447293" cy="1702240"/>
          </a:xfrm>
          <a:prstGeom prst="rect">
            <a:avLst/>
          </a:prstGeom>
          <a:noFill/>
        </p:spPr>
        <p:txBody>
          <a:bodyPr wrap="square" rtlCol="0" anchor="ctr"/>
          <a:lstStyle/>
          <a:p>
            <a:pPr algn="ctr">
              <a:lnSpc>
                <a:spcPct val="100000"/>
              </a:lnSpc>
              <a:buNone/>
            </a:pPr>
            <a:r>
              <a:rPr lang="en-US" sz="600" spc="0" kern="0" dirty="0">
                <a:solidFill>
                  <a:srgbClr val="FFFFFF"/>
                </a:solidFill>
                <a:latin typeface="Source Sans Pro" pitchFamily="34" charset="0"/>
                <a:ea typeface="Source Sans Pro" pitchFamily="34" charset="-122"/>
                <a:cs typeface="Source Sans Pro" pitchFamily="34" charset="-120"/>
              </a:rPr>
              <a:t>The best in the market. you just leave everything on HITS for website creation, graphic design and all and he will give you the best going way beyond your expectation. I have contacted him for website creation of my company M/s Designer Floo craft and he goes beyond expectation in completing my work way before time and with the best design. I will highly recommend this company.</a:t>
            </a:r>
            <a:endParaRPr lang="en-US" dirty="0"/>
          </a:p>
        </p:txBody>
      </p:sp>
      <p:sp>
        <p:nvSpPr>
          <p:cNvPr id="6" name="Object 5"/>
          <p:cNvSpPr/>
          <p:nvPr/>
        </p:nvSpPr>
        <p:spPr>
          <a:xfrm>
            <a:off x="3314660" y="1371590"/>
            <a:ext cx="1211392" cy="146590"/>
          </a:xfrm>
          <a:prstGeom prst="rect">
            <a:avLst/>
          </a:prstGeom>
          <a:noFill/>
        </p:spPr>
        <p:txBody>
          <a:bodyPr wrap="square" rtlCol="0" anchor="ctr"/>
          <a:lstStyle/>
          <a:p>
            <a:pPr algn="ctr">
              <a:lnSpc>
                <a:spcPct val="100000"/>
              </a:lnSpc>
              <a:buNone/>
            </a:pPr>
            <a:r>
              <a:rPr lang="en-US" sz="700" b="1" spc="0" kern="0" dirty="0">
                <a:solidFill>
                  <a:srgbClr val="80A2D7"/>
                </a:solidFill>
                <a:latin typeface="Source Sans Pro" pitchFamily="34" charset="0"/>
                <a:ea typeface="Source Sans Pro" pitchFamily="34" charset="-122"/>
                <a:cs typeface="Source Sans Pro" pitchFamily="34" charset="-120"/>
              </a:rPr>
              <a:t>PRADIP PARIYAR</a:t>
            </a:r>
            <a:endParaRPr lang="en-US" dirty="0"/>
          </a:p>
        </p:txBody>
      </p:sp>
      <p:sp>
        <p:nvSpPr>
          <p:cNvPr id="7" name="Object 6"/>
          <p:cNvSpPr/>
          <p:nvPr/>
        </p:nvSpPr>
        <p:spPr>
          <a:xfrm>
            <a:off x="3347167" y="1517374"/>
            <a:ext cx="1185969" cy="1304423"/>
          </a:xfrm>
          <a:prstGeom prst="rect">
            <a:avLst/>
          </a:prstGeom>
          <a:noFill/>
        </p:spPr>
        <p:txBody>
          <a:bodyPr wrap="square" rtlCol="0" anchor="ctr"/>
          <a:lstStyle/>
          <a:p>
            <a:pPr algn="ctr">
              <a:lnSpc>
                <a:spcPct val="100000"/>
              </a:lnSpc>
              <a:buNone/>
            </a:pPr>
            <a:r>
              <a:rPr lang="en-US" sz="600" spc="0" kern="0" dirty="0">
                <a:solidFill>
                  <a:srgbClr val="FFFFFF"/>
                </a:solidFill>
                <a:latin typeface="Source Sans Pro" pitchFamily="34" charset="0"/>
                <a:ea typeface="Source Sans Pro" pitchFamily="34" charset="-122"/>
                <a:cs typeface="Source Sans Pro" pitchFamily="34" charset="-120"/>
              </a:rPr>
              <a:t>Thanks to Hridaya IT Solutions for video invitation service, our wedding had an extra touch of magic. The personalized and visually captivating invitation wowed our guests. Highly recommend their exceptional work!  </a:t>
            </a:r>
            <a:endParaRPr lang="en-US" dirty="0"/>
          </a:p>
        </p:txBody>
      </p:sp>
      <p:sp>
        <p:nvSpPr>
          <p:cNvPr id="8" name="Object 7"/>
          <p:cNvSpPr/>
          <p:nvPr/>
        </p:nvSpPr>
        <p:spPr>
          <a:xfrm>
            <a:off x="4511102" y="1370699"/>
            <a:ext cx="1305571" cy="146590"/>
          </a:xfrm>
          <a:prstGeom prst="rect">
            <a:avLst/>
          </a:prstGeom>
          <a:noFill/>
        </p:spPr>
        <p:txBody>
          <a:bodyPr wrap="square" rtlCol="0" anchor="ctr"/>
          <a:lstStyle/>
          <a:p>
            <a:pPr algn="ctr">
              <a:lnSpc>
                <a:spcPct val="100000"/>
              </a:lnSpc>
              <a:buNone/>
            </a:pPr>
            <a:r>
              <a:rPr lang="en-US" sz="700" b="1" spc="0" kern="0" dirty="0">
                <a:solidFill>
                  <a:srgbClr val="80A2D7"/>
                </a:solidFill>
                <a:latin typeface="Source Sans Pro" pitchFamily="34" charset="0"/>
                <a:ea typeface="Source Sans Pro" pitchFamily="34" charset="-122"/>
                <a:cs typeface="Source Sans Pro" pitchFamily="34" charset="-120"/>
              </a:rPr>
              <a:t>DR. HARSHITA SHUKLA</a:t>
            </a:r>
            <a:endParaRPr lang="en-US" dirty="0"/>
          </a:p>
        </p:txBody>
      </p:sp>
      <p:sp>
        <p:nvSpPr>
          <p:cNvPr id="9" name="Object 8"/>
          <p:cNvSpPr/>
          <p:nvPr/>
        </p:nvSpPr>
        <p:spPr>
          <a:xfrm>
            <a:off x="4553310" y="1519105"/>
            <a:ext cx="1216388" cy="1190293"/>
          </a:xfrm>
          <a:prstGeom prst="rect">
            <a:avLst/>
          </a:prstGeom>
          <a:noFill/>
        </p:spPr>
        <p:txBody>
          <a:bodyPr wrap="square" rtlCol="0" anchor="ctr"/>
          <a:lstStyle/>
          <a:p>
            <a:pPr algn="ctr">
              <a:lnSpc>
                <a:spcPct val="100000"/>
              </a:lnSpc>
              <a:buNone/>
            </a:pPr>
            <a:r>
              <a:rPr lang="en-US" sz="600" spc="0" kern="0" dirty="0">
                <a:solidFill>
                  <a:srgbClr val="FFFFFF"/>
                </a:solidFill>
                <a:latin typeface="Source Sans Pro" pitchFamily="34" charset="0"/>
                <a:ea typeface="Source Sans Pro" pitchFamily="34" charset="-122"/>
                <a:cs typeface="Source Sans Pro" pitchFamily="34" charset="-120"/>
              </a:rPr>
              <a:t>Best Solution for Web Design, Graphic Designing related Work.. </a:t>
            </a:r>
          </a:p>
          <a:p>
            <a:pPr algn="ctr">
              <a:lnSpc>
                <a:spcPct val="100000"/>
              </a:lnSpc>
              <a:buNone/>
            </a:pPr>
            <a:r>
              <a:rPr lang="en-US" sz="600" spc="0" kern="0" dirty="0">
                <a:solidFill>
                  <a:srgbClr val="FFFFFF"/>
                </a:solidFill>
                <a:latin typeface="Source Sans Pro" pitchFamily="34" charset="0"/>
                <a:ea typeface="Source Sans Pro" pitchFamily="34" charset="-122"/>
                <a:cs typeface="Source Sans Pro" pitchFamily="34" charset="-120"/>
              </a:rPr>
              <a:t>Literally delivered my project in very minimum time and </a:t>
            </a:r>
          </a:p>
          <a:p>
            <a:pPr algn="ctr">
              <a:lnSpc>
                <a:spcPct val="100000"/>
              </a:lnSpc>
              <a:buNone/>
            </a:pPr>
            <a:r>
              <a:rPr lang="en-US" sz="600" spc="0" kern="0" dirty="0">
                <a:solidFill>
                  <a:srgbClr val="FFFFFF"/>
                </a:solidFill>
                <a:latin typeface="Source Sans Pro" pitchFamily="34" charset="0"/>
                <a:ea typeface="Source Sans Pro" pitchFamily="34" charset="-122"/>
                <a:cs typeface="Source Sans Pro" pitchFamily="34" charset="-120"/>
              </a:rPr>
              <a:t>always available chats for minute</a:t>
            </a:r>
          </a:p>
          <a:p>
            <a:pPr algn="ctr">
              <a:lnSpc>
                <a:spcPct val="100000"/>
              </a:lnSpc>
              <a:buNone/>
            </a:pPr>
            <a:r>
              <a:rPr lang="en-US" sz="600" spc="0" kern="0" dirty="0">
                <a:solidFill>
                  <a:srgbClr val="FFFFFF"/>
                </a:solidFill>
                <a:latin typeface="Source Sans Pro" pitchFamily="34" charset="0"/>
                <a:ea typeface="Source Sans Pro" pitchFamily="34" charset="-122"/>
                <a:cs typeface="Source Sans Pro" pitchFamily="34" charset="-120"/>
              </a:rPr>
              <a:t> rectifications.</a:t>
            </a:r>
            <a:endParaRPr lang="en-US" dirty="0"/>
          </a:p>
        </p:txBody>
      </p:sp>
      <p:pic>
        <p:nvPicPr>
          <p:cNvPr id="10" name="Object 9" descr="preencoded.png">    </p:cNvPr>
          <p:cNvPicPr>
            <a:picLocks noChangeAspect="1"/>
          </p:cNvPicPr>
          <p:nvPr/>
        </p:nvPicPr>
        <p:blipFill>
          <a:blip r:embed="rId3"/>
          <a:stretch>
            <a:fillRect/>
          </a:stretch>
        </p:blipFill>
        <p:spPr>
          <a:xfrm>
            <a:off x="2114084" y="267225"/>
            <a:ext cx="1036436" cy="1036436"/>
          </a:xfrm>
          <a:prstGeom prst="rect">
            <a:avLst/>
          </a:prstGeom>
        </p:spPr>
      </p:pic>
      <p:pic>
        <p:nvPicPr>
          <p:cNvPr id="11" name="Object 10" descr="preencoded.png">    </p:cNvPr>
          <p:cNvPicPr>
            <a:picLocks noChangeAspect="1"/>
          </p:cNvPicPr>
          <p:nvPr/>
        </p:nvPicPr>
        <p:blipFill>
          <a:blip r:embed="rId4"/>
          <a:stretch>
            <a:fillRect/>
          </a:stretch>
        </p:blipFill>
        <p:spPr>
          <a:xfrm>
            <a:off x="3412766" y="267225"/>
            <a:ext cx="1036436" cy="1036436"/>
          </a:xfrm>
          <a:prstGeom prst="rect">
            <a:avLst/>
          </a:prstGeom>
        </p:spPr>
      </p:pic>
      <p:pic>
        <p:nvPicPr>
          <p:cNvPr id="12" name="Object 11" descr="preencoded.png">    </p:cNvPr>
          <p:cNvPicPr>
            <a:picLocks noChangeAspect="1"/>
          </p:cNvPicPr>
          <p:nvPr/>
        </p:nvPicPr>
        <p:blipFill>
          <a:blip r:embed="rId5"/>
          <a:stretch>
            <a:fillRect/>
          </a:stretch>
        </p:blipFill>
        <p:spPr>
          <a:xfrm>
            <a:off x="4702486" y="267225"/>
            <a:ext cx="1036436" cy="1036436"/>
          </a:xfrm>
          <a:prstGeom prst="rect">
            <a:avLst/>
          </a:prstGeom>
        </p:spPr>
      </p:pic>
      <p:sp>
        <p:nvSpPr>
          <p:cNvPr id="13" name="Object 12"/>
          <p:cNvSpPr/>
          <p:nvPr/>
        </p:nvSpPr>
        <p:spPr>
          <a:xfrm>
            <a:off x="-561355" y="-16864"/>
            <a:ext cx="3029156" cy="280865"/>
          </a:xfrm>
          <a:prstGeom prst="rect">
            <a:avLst/>
          </a:prstGeom>
          <a:noFill/>
        </p:spPr>
        <p:txBody>
          <a:bodyPr wrap="square" rtlCol="0" anchor="ctr"/>
          <a:lstStyle/>
          <a:p>
            <a:pPr algn="ctr">
              <a:lnSpc>
                <a:spcPct val="100000"/>
              </a:lnSpc>
              <a:buNone/>
            </a:pPr>
            <a:r>
              <a:rPr lang="en-US" sz="1500" spc="0" kern="0" dirty="0">
                <a:solidFill>
                  <a:srgbClr val="EE8133"/>
                </a:solidFill>
                <a:latin typeface="Faster One" pitchFamily="34" charset="0"/>
                <a:ea typeface="Faster One" pitchFamily="34" charset="-122"/>
                <a:cs typeface="Faster One" pitchFamily="34" charset="-120"/>
              </a:rPr>
              <a:t>TESTIMONIAL</a:t>
            </a:r>
            <a:endParaRPr lang="en-US" dirty="0"/>
          </a:p>
        </p:txBody>
      </p:sp>
      <p:pic>
        <p:nvPicPr>
          <p:cNvPr id="14" name="Object 13" descr="preencoded.png">    </p:cNvPr>
          <p:cNvPicPr>
            <a:picLocks noChangeAspect="1"/>
          </p:cNvPicPr>
          <p:nvPr/>
        </p:nvPicPr>
        <p:blipFill>
          <a:blip r:embed="rId6"/>
          <a:stretch>
            <a:fillRect/>
          </a:stretch>
        </p:blipFill>
        <p:spPr>
          <a:xfrm>
            <a:off x="61064" y="237878"/>
            <a:ext cx="1790119" cy="5572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Object 1" descr="preencoded.png">    </p:cNvPr>
          <p:cNvPicPr>
            <a:picLocks noChangeAspect="1"/>
          </p:cNvPicPr>
          <p:nvPr/>
        </p:nvPicPr>
        <p:blipFill>
          <a:blip r:embed="rId1"/>
          <a:stretch>
            <a:fillRect/>
          </a:stretch>
        </p:blipFill>
        <p:spPr>
          <a:xfrm>
            <a:off x="0" y="0"/>
            <a:ext cx="5852160" cy="3291840"/>
          </a:xfrm>
          <a:prstGeom prst="rect">
            <a:avLst/>
          </a:prstGeom>
        </p:spPr>
      </p:pic>
      <p:pic>
        <p:nvPicPr>
          <p:cNvPr id="3" name="Object 2" descr="preencoded.png">    </p:cNvPr>
          <p:cNvPicPr>
            <a:picLocks noChangeAspect="1"/>
          </p:cNvPicPr>
          <p:nvPr/>
        </p:nvPicPr>
        <p:blipFill>
          <a:blip r:embed="rId2"/>
          <a:stretch>
            <a:fillRect/>
          </a:stretch>
        </p:blipFill>
        <p:spPr>
          <a:xfrm>
            <a:off x="0" y="1666"/>
            <a:ext cx="3652445" cy="3294427"/>
          </a:xfrm>
          <a:prstGeom prst="rect">
            <a:avLst/>
          </a:prstGeom>
        </p:spPr>
      </p:pic>
      <p:pic>
        <p:nvPicPr>
          <p:cNvPr id="4" name="Object 3" descr="preencoded.png">    </p:cNvPr>
          <p:cNvPicPr>
            <a:picLocks noChangeAspect="1"/>
          </p:cNvPicPr>
          <p:nvPr/>
        </p:nvPicPr>
        <p:blipFill>
          <a:blip r:embed="rId3"/>
          <a:stretch>
            <a:fillRect/>
          </a:stretch>
        </p:blipFill>
        <p:spPr>
          <a:xfrm>
            <a:off x="2334209" y="-6096"/>
            <a:ext cx="3519259" cy="3294494"/>
          </a:xfrm>
          <a:prstGeom prst="rect">
            <a:avLst/>
          </a:prstGeom>
        </p:spPr>
      </p:pic>
      <p:pic>
        <p:nvPicPr>
          <p:cNvPr id="5" name="Object 4" descr="preencoded.png">    </p:cNvPr>
          <p:cNvPicPr>
            <a:picLocks noChangeAspect="1"/>
          </p:cNvPicPr>
          <p:nvPr/>
        </p:nvPicPr>
        <p:blipFill>
          <a:blip r:embed="rId4"/>
          <a:stretch>
            <a:fillRect/>
          </a:stretch>
        </p:blipFill>
        <p:spPr>
          <a:xfrm>
            <a:off x="2032254" y="-6096"/>
            <a:ext cx="2211866" cy="3304032"/>
          </a:xfrm>
          <a:prstGeom prst="rect">
            <a:avLst/>
          </a:prstGeom>
        </p:spPr>
      </p:pic>
      <p:sp>
        <p:nvSpPr>
          <p:cNvPr id="6" name="Object 5"/>
          <p:cNvSpPr/>
          <p:nvPr/>
        </p:nvSpPr>
        <p:spPr>
          <a:xfrm>
            <a:off x="254057" y="1039911"/>
            <a:ext cx="2331914" cy="1024128"/>
          </a:xfrm>
          <a:prstGeom prst="rect">
            <a:avLst/>
          </a:prstGeom>
          <a:noFill/>
        </p:spPr>
        <p:txBody>
          <a:bodyPr wrap="square" rtlCol="0" anchor="ctr"/>
          <a:lstStyle/>
          <a:p>
            <a:pPr algn="ctr">
              <a:lnSpc>
                <a:spcPct val="80000"/>
              </a:lnSpc>
              <a:buNone/>
            </a:pPr>
            <a:r>
              <a:rPr lang="en-US" sz="3500" b="1" spc="0" kern="0" dirty="0">
                <a:solidFill>
                  <a:srgbClr val="FFFFFF"/>
                </a:solidFill>
                <a:latin typeface="Play" pitchFamily="34" charset="0"/>
                <a:ea typeface="Play" pitchFamily="34" charset="-122"/>
                <a:cs typeface="Play" pitchFamily="34" charset="-120"/>
              </a:rPr>
              <a:t>THANK</a:t>
            </a:r>
          </a:p>
          <a:p>
            <a:pPr algn="ctr">
              <a:lnSpc>
                <a:spcPct val="80000"/>
              </a:lnSpc>
              <a:buNone/>
            </a:pPr>
            <a:r>
              <a:rPr lang="en-US" sz="3500" b="1" spc="0" kern="0" dirty="0">
                <a:solidFill>
                  <a:srgbClr val="FFFFFF"/>
                </a:solidFill>
                <a:latin typeface="Play" pitchFamily="34" charset="0"/>
                <a:ea typeface="Play" pitchFamily="34" charset="-122"/>
                <a:cs typeface="Play" pitchFamily="34" charset="-120"/>
              </a:rPr>
              <a:t>YOU!</a:t>
            </a:r>
            <a:endParaRPr lang="en-US" dirty="0"/>
          </a:p>
        </p:txBody>
      </p:sp>
      <p:sp>
        <p:nvSpPr>
          <p:cNvPr id="7" name="Object 6"/>
          <p:cNvSpPr/>
          <p:nvPr/>
        </p:nvSpPr>
        <p:spPr>
          <a:xfrm>
            <a:off x="3832977" y="510923"/>
            <a:ext cx="2011680" cy="152400"/>
          </a:xfrm>
          <a:prstGeom prst="rect">
            <a:avLst/>
          </a:prstGeom>
          <a:noFill/>
        </p:spPr>
        <p:txBody>
          <a:bodyPr wrap="square" rtlCol="0" anchor="ctr"/>
          <a:lstStyle/>
          <a:p>
            <a:pPr algn="l">
              <a:lnSpc>
                <a:spcPct val="100000"/>
              </a:lnSpc>
              <a:buNone/>
            </a:pPr>
            <a:r>
              <a:rPr lang="en-US" sz="800" b="1" spc="0" kern="0" dirty="0">
                <a:solidFill>
                  <a:srgbClr val="FBDA26"/>
                </a:solidFill>
                <a:latin typeface="Play" pitchFamily="34" charset="0"/>
                <a:ea typeface="Play" pitchFamily="34" charset="-122"/>
                <a:cs typeface="Play" pitchFamily="34" charset="-120"/>
              </a:rPr>
              <a:t>MAILING ADDRESS</a:t>
            </a:r>
            <a:endParaRPr lang="en-US" dirty="0"/>
          </a:p>
        </p:txBody>
      </p:sp>
      <p:sp>
        <p:nvSpPr>
          <p:cNvPr id="8" name="Object 7"/>
          <p:cNvSpPr/>
          <p:nvPr/>
        </p:nvSpPr>
        <p:spPr>
          <a:xfrm>
            <a:off x="3832977" y="670841"/>
            <a:ext cx="2011680" cy="290132"/>
          </a:xfrm>
          <a:prstGeom prst="rect">
            <a:avLst/>
          </a:prstGeom>
          <a:noFill/>
        </p:spPr>
        <p:txBody>
          <a:bodyPr wrap="square" rtlCol="0" anchor="ctr"/>
          <a:lstStyle/>
          <a:p>
            <a:pPr algn="l">
              <a:lnSpc>
                <a:spcPct val="100000"/>
              </a:lnSpc>
              <a:buNone/>
            </a:pPr>
            <a:r>
              <a:rPr lang="en-US" sz="700" b="1" spc="0" kern="0" dirty="0">
                <a:solidFill>
                  <a:srgbClr val="FFFFFF"/>
                </a:solidFill>
                <a:latin typeface="Jura" pitchFamily="34" charset="0"/>
                <a:ea typeface="Jura" pitchFamily="34" charset="-122"/>
                <a:cs typeface="Jura" pitchFamily="34" charset="-120"/>
              </a:rPr>
              <a:t>PLOT NO. 183, KHEDI ENCALVE, NIT</a:t>
            </a:r>
          </a:p>
          <a:p>
            <a:pPr algn="l">
              <a:lnSpc>
                <a:spcPct val="100000"/>
              </a:lnSpc>
              <a:buNone/>
            </a:pPr>
            <a:r>
              <a:rPr lang="en-US" sz="700" b="1" spc="0" kern="0" dirty="0">
                <a:solidFill>
                  <a:srgbClr val="FFFFFF"/>
                </a:solidFill>
                <a:latin typeface="Jura" pitchFamily="34" charset="0"/>
                <a:ea typeface="Jura" pitchFamily="34" charset="-122"/>
                <a:cs typeface="Jura" pitchFamily="34" charset="-120"/>
              </a:rPr>
              <a:t>FARIDABAD, HARYANA, 121004</a:t>
            </a:r>
            <a:endParaRPr lang="en-US" dirty="0"/>
          </a:p>
        </p:txBody>
      </p:sp>
      <p:sp>
        <p:nvSpPr>
          <p:cNvPr id="9" name="Object 8"/>
          <p:cNvSpPr/>
          <p:nvPr/>
        </p:nvSpPr>
        <p:spPr>
          <a:xfrm>
            <a:off x="3840975" y="1105816"/>
            <a:ext cx="2011680" cy="152400"/>
          </a:xfrm>
          <a:prstGeom prst="rect">
            <a:avLst/>
          </a:prstGeom>
          <a:noFill/>
        </p:spPr>
        <p:txBody>
          <a:bodyPr wrap="square" rtlCol="0" anchor="ctr"/>
          <a:lstStyle/>
          <a:p>
            <a:pPr algn="l">
              <a:lnSpc>
                <a:spcPct val="100000"/>
              </a:lnSpc>
              <a:buNone/>
            </a:pPr>
            <a:r>
              <a:rPr lang="en-US" sz="800" b="1" spc="0" kern="0" dirty="0">
                <a:solidFill>
                  <a:srgbClr val="FBDA26"/>
                </a:solidFill>
                <a:latin typeface="Play" pitchFamily="34" charset="0"/>
                <a:ea typeface="Play" pitchFamily="34" charset="-122"/>
                <a:cs typeface="Play" pitchFamily="34" charset="-120"/>
              </a:rPr>
              <a:t>EMAIL ADDRESS</a:t>
            </a:r>
            <a:endParaRPr lang="en-US" dirty="0"/>
          </a:p>
        </p:txBody>
      </p:sp>
      <p:sp>
        <p:nvSpPr>
          <p:cNvPr id="10" name="Object 9"/>
          <p:cNvSpPr/>
          <p:nvPr/>
        </p:nvSpPr>
        <p:spPr>
          <a:xfrm>
            <a:off x="3840975" y="1265734"/>
            <a:ext cx="2011680" cy="143256"/>
          </a:xfrm>
          <a:prstGeom prst="rect">
            <a:avLst/>
          </a:prstGeom>
          <a:noFill/>
        </p:spPr>
        <p:txBody>
          <a:bodyPr wrap="square" rtlCol="0" anchor="ctr"/>
          <a:lstStyle/>
          <a:p>
            <a:pPr algn="l">
              <a:lnSpc>
                <a:spcPct val="100000"/>
              </a:lnSpc>
              <a:buNone/>
            </a:pPr>
            <a:r>
              <a:rPr lang="en-US" sz="700" b="1" spc="0" kern="0" dirty="0">
                <a:solidFill>
                  <a:srgbClr val="FFFFFF"/>
                </a:solidFill>
                <a:latin typeface="Jura" pitchFamily="34" charset="0"/>
                <a:ea typeface="Jura" pitchFamily="34" charset="-122"/>
                <a:cs typeface="Jura" pitchFamily="34" charset="-120"/>
              </a:rPr>
              <a:t>INFO@HRIDAYAIT.IN</a:t>
            </a:r>
            <a:endParaRPr lang="en-US" dirty="0"/>
          </a:p>
        </p:txBody>
      </p:sp>
      <p:sp>
        <p:nvSpPr>
          <p:cNvPr id="11" name="Object 10"/>
          <p:cNvSpPr/>
          <p:nvPr/>
        </p:nvSpPr>
        <p:spPr>
          <a:xfrm>
            <a:off x="3842346" y="1700709"/>
            <a:ext cx="2011680" cy="152400"/>
          </a:xfrm>
          <a:prstGeom prst="rect">
            <a:avLst/>
          </a:prstGeom>
          <a:noFill/>
        </p:spPr>
        <p:txBody>
          <a:bodyPr wrap="square" rtlCol="0" anchor="ctr"/>
          <a:lstStyle/>
          <a:p>
            <a:pPr algn="l">
              <a:lnSpc>
                <a:spcPct val="100000"/>
              </a:lnSpc>
              <a:buNone/>
            </a:pPr>
            <a:r>
              <a:rPr lang="en-US" sz="800" b="1" spc="0" kern="0" dirty="0">
                <a:solidFill>
                  <a:srgbClr val="FBDA26"/>
                </a:solidFill>
                <a:latin typeface="Play" pitchFamily="34" charset="0"/>
                <a:ea typeface="Play" pitchFamily="34" charset="-122"/>
                <a:cs typeface="Play" pitchFamily="34" charset="-120"/>
              </a:rPr>
              <a:t>PHONE NUMBER</a:t>
            </a:r>
            <a:endParaRPr lang="en-US" dirty="0"/>
          </a:p>
        </p:txBody>
      </p:sp>
      <p:sp>
        <p:nvSpPr>
          <p:cNvPr id="12" name="Object 11"/>
          <p:cNvSpPr/>
          <p:nvPr/>
        </p:nvSpPr>
        <p:spPr>
          <a:xfrm>
            <a:off x="3842346" y="1860628"/>
            <a:ext cx="2011680" cy="290132"/>
          </a:xfrm>
          <a:prstGeom prst="rect">
            <a:avLst/>
          </a:prstGeom>
          <a:noFill/>
        </p:spPr>
        <p:txBody>
          <a:bodyPr wrap="square" rtlCol="0" anchor="ctr"/>
          <a:lstStyle/>
          <a:p>
            <a:pPr algn="l">
              <a:lnSpc>
                <a:spcPct val="100000"/>
              </a:lnSpc>
              <a:buNone/>
            </a:pPr>
            <a:r>
              <a:rPr lang="en-US" sz="700" b="1" spc="0" kern="0" dirty="0">
                <a:solidFill>
                  <a:srgbClr val="FFFFFF"/>
                </a:solidFill>
                <a:latin typeface="Jura" pitchFamily="34" charset="0"/>
                <a:ea typeface="Jura" pitchFamily="34" charset="-122"/>
                <a:cs typeface="Jura" pitchFamily="34" charset="-120"/>
              </a:rPr>
              <a:t>+91 - 9582499245</a:t>
            </a:r>
          </a:p>
          <a:p>
            <a:pPr algn="l">
              <a:lnSpc>
                <a:spcPct val="100000"/>
              </a:lnSpc>
              <a:buNone/>
            </a:pPr>
            <a:r>
              <a:rPr lang="en-US" sz="700" b="1" spc="0" kern="0" dirty="0">
                <a:solidFill>
                  <a:srgbClr val="FFFFFF"/>
                </a:solidFill>
                <a:latin typeface="Jura" pitchFamily="34" charset="0"/>
                <a:ea typeface="Jura" pitchFamily="34" charset="-122"/>
                <a:cs typeface="Jura" pitchFamily="34" charset="-120"/>
              </a:rPr>
              <a:t>+91 - 8700880258</a:t>
            </a:r>
            <a:endParaRPr lang="en-US" dirty="0"/>
          </a:p>
        </p:txBody>
      </p:sp>
      <p:pic>
        <p:nvPicPr>
          <p:cNvPr id="13" name="Object 12" descr="preencoded.png">    </p:cNvPr>
          <p:cNvPicPr>
            <a:picLocks noChangeAspect="1"/>
          </p:cNvPicPr>
          <p:nvPr/>
        </p:nvPicPr>
        <p:blipFill>
          <a:blip r:embed="rId5"/>
          <a:stretch>
            <a:fillRect/>
          </a:stretch>
        </p:blipFill>
        <p:spPr>
          <a:xfrm>
            <a:off x="3548418" y="1701395"/>
            <a:ext cx="310896" cy="310896"/>
          </a:xfrm>
          <a:prstGeom prst="rect">
            <a:avLst/>
          </a:prstGeom>
        </p:spPr>
      </p:pic>
      <p:pic>
        <p:nvPicPr>
          <p:cNvPr id="14" name="Object 13" descr="preencoded.png">    </p:cNvPr>
          <p:cNvPicPr>
            <a:picLocks noChangeAspect="1"/>
          </p:cNvPicPr>
          <p:nvPr/>
        </p:nvPicPr>
        <p:blipFill>
          <a:blip r:embed="rId6"/>
          <a:stretch>
            <a:fillRect/>
          </a:stretch>
        </p:blipFill>
        <p:spPr>
          <a:xfrm>
            <a:off x="3609174" y="1769607"/>
            <a:ext cx="175260" cy="175260"/>
          </a:xfrm>
          <a:prstGeom prst="rect">
            <a:avLst/>
          </a:prstGeom>
        </p:spPr>
      </p:pic>
      <p:pic>
        <p:nvPicPr>
          <p:cNvPr id="15" name="Object 14" descr="preencoded.png">    </p:cNvPr>
          <p:cNvPicPr>
            <a:picLocks noChangeAspect="1"/>
          </p:cNvPicPr>
          <p:nvPr/>
        </p:nvPicPr>
        <p:blipFill>
          <a:blip r:embed="rId7"/>
          <a:stretch>
            <a:fillRect/>
          </a:stretch>
        </p:blipFill>
        <p:spPr>
          <a:xfrm>
            <a:off x="3547046" y="1106502"/>
            <a:ext cx="310896" cy="310896"/>
          </a:xfrm>
          <a:prstGeom prst="rect">
            <a:avLst/>
          </a:prstGeom>
        </p:spPr>
      </p:pic>
      <p:pic>
        <p:nvPicPr>
          <p:cNvPr id="16" name="Object 15" descr="preencoded.png">    </p:cNvPr>
          <p:cNvPicPr>
            <a:picLocks noChangeAspect="1"/>
          </p:cNvPicPr>
          <p:nvPr/>
        </p:nvPicPr>
        <p:blipFill>
          <a:blip r:embed="rId8"/>
          <a:stretch>
            <a:fillRect/>
          </a:stretch>
        </p:blipFill>
        <p:spPr>
          <a:xfrm>
            <a:off x="3609174" y="1207446"/>
            <a:ext cx="182880" cy="113512"/>
          </a:xfrm>
          <a:prstGeom prst="rect">
            <a:avLst/>
          </a:prstGeom>
        </p:spPr>
      </p:pic>
      <p:pic>
        <p:nvPicPr>
          <p:cNvPr id="17" name="Object 16" descr="preencoded.png">    </p:cNvPr>
          <p:cNvPicPr>
            <a:picLocks noChangeAspect="1"/>
          </p:cNvPicPr>
          <p:nvPr/>
        </p:nvPicPr>
        <p:blipFill>
          <a:blip r:embed="rId9"/>
          <a:stretch>
            <a:fillRect/>
          </a:stretch>
        </p:blipFill>
        <p:spPr>
          <a:xfrm>
            <a:off x="3545674" y="511608"/>
            <a:ext cx="310896" cy="310896"/>
          </a:xfrm>
          <a:prstGeom prst="rect">
            <a:avLst/>
          </a:prstGeom>
        </p:spPr>
      </p:pic>
      <p:pic>
        <p:nvPicPr>
          <p:cNvPr id="18" name="Object 17" descr="preencoded.png">    </p:cNvPr>
          <p:cNvPicPr>
            <a:picLocks noChangeAspect="1"/>
          </p:cNvPicPr>
          <p:nvPr/>
        </p:nvPicPr>
        <p:blipFill>
          <a:blip r:embed="rId10"/>
          <a:stretch>
            <a:fillRect/>
          </a:stretch>
        </p:blipFill>
        <p:spPr>
          <a:xfrm>
            <a:off x="3630667" y="575807"/>
            <a:ext cx="142777" cy="200660"/>
          </a:xfrm>
          <a:prstGeom prst="rect">
            <a:avLst/>
          </a:prstGeom>
        </p:spPr>
      </p:pic>
      <p:sp>
        <p:nvSpPr>
          <p:cNvPr id="19" name="Object 18"/>
          <p:cNvSpPr/>
          <p:nvPr/>
        </p:nvSpPr>
        <p:spPr>
          <a:xfrm>
            <a:off x="3841233" y="2204080"/>
            <a:ext cx="2011680" cy="152400"/>
          </a:xfrm>
          <a:prstGeom prst="rect">
            <a:avLst/>
          </a:prstGeom>
          <a:noFill/>
        </p:spPr>
        <p:txBody>
          <a:bodyPr wrap="square" rtlCol="0" anchor="ctr"/>
          <a:lstStyle/>
          <a:p>
            <a:pPr algn="l">
              <a:lnSpc>
                <a:spcPct val="100000"/>
              </a:lnSpc>
              <a:buNone/>
            </a:pPr>
            <a:r>
              <a:rPr lang="en-US" sz="800" b="1" spc="0" kern="0" dirty="0">
                <a:solidFill>
                  <a:srgbClr val="FBDA26"/>
                </a:solidFill>
                <a:latin typeface="Play" pitchFamily="34" charset="0"/>
                <a:ea typeface="Play" pitchFamily="34" charset="-122"/>
                <a:cs typeface="Play" pitchFamily="34" charset="-120"/>
              </a:rPr>
              <a:t>WEBSITE</a:t>
            </a:r>
            <a:endParaRPr lang="en-US" dirty="0"/>
          </a:p>
        </p:txBody>
      </p:sp>
      <p:sp>
        <p:nvSpPr>
          <p:cNvPr id="20" name="Object 19"/>
          <p:cNvSpPr/>
          <p:nvPr/>
        </p:nvSpPr>
        <p:spPr>
          <a:xfrm>
            <a:off x="3841233" y="2363998"/>
            <a:ext cx="2011680" cy="143256"/>
          </a:xfrm>
          <a:prstGeom prst="rect">
            <a:avLst/>
          </a:prstGeom>
          <a:noFill/>
        </p:spPr>
        <p:txBody>
          <a:bodyPr wrap="square" rtlCol="0" anchor="ctr"/>
          <a:lstStyle/>
          <a:p>
            <a:pPr algn="l">
              <a:lnSpc>
                <a:spcPct val="100000"/>
              </a:lnSpc>
              <a:buNone/>
            </a:pPr>
            <a:r>
              <a:rPr lang="en-US" sz="700" b="1" spc="0" kern="0" dirty="0">
                <a:solidFill>
                  <a:srgbClr val="FFFFFF"/>
                </a:solidFill>
                <a:latin typeface="Jura" pitchFamily="34" charset="0"/>
                <a:ea typeface="Jura" pitchFamily="34" charset="-122"/>
                <a:cs typeface="Jura" pitchFamily="34" charset="-120"/>
              </a:rPr>
              <a:t>HTTP://WWW.HRIDAYAIT.IN</a:t>
            </a:r>
            <a:endParaRPr lang="en-US" dirty="0"/>
          </a:p>
        </p:txBody>
      </p:sp>
      <p:pic>
        <p:nvPicPr>
          <p:cNvPr id="21" name="Object 20" descr="preencoded.png">    </p:cNvPr>
          <p:cNvPicPr>
            <a:picLocks noChangeAspect="1"/>
          </p:cNvPicPr>
          <p:nvPr/>
        </p:nvPicPr>
        <p:blipFill>
          <a:blip r:embed="rId11"/>
          <a:stretch>
            <a:fillRect/>
          </a:stretch>
        </p:blipFill>
        <p:spPr>
          <a:xfrm>
            <a:off x="3547304" y="2204766"/>
            <a:ext cx="310896" cy="310896"/>
          </a:xfrm>
          <a:prstGeom prst="rect">
            <a:avLst/>
          </a:prstGeom>
        </p:spPr>
      </p:pic>
      <p:pic>
        <p:nvPicPr>
          <p:cNvPr id="22" name="Object 21" descr="preencoded.png">    </p:cNvPr>
          <p:cNvPicPr>
            <a:picLocks noChangeAspect="1"/>
          </p:cNvPicPr>
          <p:nvPr/>
        </p:nvPicPr>
        <p:blipFill>
          <a:blip r:embed="rId12"/>
          <a:stretch>
            <a:fillRect/>
          </a:stretch>
        </p:blipFill>
        <p:spPr>
          <a:xfrm>
            <a:off x="4294400" y="2874381"/>
            <a:ext cx="212696" cy="212696"/>
          </a:xfrm>
          <a:prstGeom prst="rect">
            <a:avLst/>
          </a:prstGeom>
        </p:spPr>
      </p:pic>
      <p:pic>
        <p:nvPicPr>
          <p:cNvPr id="23" name="Object 22" descr="preencoded.png">    </p:cNvPr>
          <p:cNvPicPr>
            <a:picLocks noChangeAspect="1"/>
          </p:cNvPicPr>
          <p:nvPr/>
        </p:nvPicPr>
        <p:blipFill>
          <a:blip r:embed="rId13"/>
          <a:stretch>
            <a:fillRect/>
          </a:stretch>
        </p:blipFill>
        <p:spPr>
          <a:xfrm>
            <a:off x="4344180" y="2923630"/>
            <a:ext cx="113136" cy="113136"/>
          </a:xfrm>
          <a:prstGeom prst="rect">
            <a:avLst/>
          </a:prstGeom>
        </p:spPr>
      </p:pic>
      <p:pic>
        <p:nvPicPr>
          <p:cNvPr id="24" name="Object 23" descr="preencoded.png">    </p:cNvPr>
          <p:cNvPicPr>
            <a:picLocks noChangeAspect="1"/>
          </p:cNvPicPr>
          <p:nvPr/>
        </p:nvPicPr>
        <p:blipFill>
          <a:blip r:embed="rId14"/>
          <a:stretch>
            <a:fillRect/>
          </a:stretch>
        </p:blipFill>
        <p:spPr>
          <a:xfrm>
            <a:off x="3995077" y="2873208"/>
            <a:ext cx="212696" cy="212696"/>
          </a:xfrm>
          <a:prstGeom prst="rect">
            <a:avLst/>
          </a:prstGeom>
        </p:spPr>
      </p:pic>
      <p:pic>
        <p:nvPicPr>
          <p:cNvPr id="25" name="Object 24" descr="preencoded.png">    </p:cNvPr>
          <p:cNvPicPr>
            <a:picLocks noChangeAspect="1"/>
          </p:cNvPicPr>
          <p:nvPr/>
        </p:nvPicPr>
        <p:blipFill>
          <a:blip r:embed="rId15"/>
          <a:stretch>
            <a:fillRect/>
          </a:stretch>
        </p:blipFill>
        <p:spPr>
          <a:xfrm>
            <a:off x="4072535" y="2926382"/>
            <a:ext cx="57780" cy="124450"/>
          </a:xfrm>
          <a:prstGeom prst="rect">
            <a:avLst/>
          </a:prstGeom>
        </p:spPr>
      </p:pic>
      <p:pic>
        <p:nvPicPr>
          <p:cNvPr id="26" name="Object 25" descr="preencoded.png">    </p:cNvPr>
          <p:cNvPicPr>
            <a:picLocks noChangeAspect="1"/>
          </p:cNvPicPr>
          <p:nvPr/>
        </p:nvPicPr>
        <p:blipFill>
          <a:blip r:embed="rId16"/>
          <a:stretch>
            <a:fillRect/>
          </a:stretch>
        </p:blipFill>
        <p:spPr>
          <a:xfrm>
            <a:off x="4578395" y="2873700"/>
            <a:ext cx="207759" cy="207759"/>
          </a:xfrm>
          <a:prstGeom prst="rect">
            <a:avLst/>
          </a:prstGeom>
        </p:spPr>
      </p:pic>
      <p:pic>
        <p:nvPicPr>
          <p:cNvPr id="27" name="Object 26" descr="preencoded.png">    </p:cNvPr>
          <p:cNvPicPr>
            <a:picLocks noChangeAspect="1"/>
          </p:cNvPicPr>
          <p:nvPr/>
        </p:nvPicPr>
        <p:blipFill>
          <a:blip r:embed="rId17"/>
          <a:stretch>
            <a:fillRect/>
          </a:stretch>
        </p:blipFill>
        <p:spPr>
          <a:xfrm>
            <a:off x="4630335" y="2925640"/>
            <a:ext cx="103880" cy="103880"/>
          </a:xfrm>
          <a:prstGeom prst="rect">
            <a:avLst/>
          </a:prstGeom>
        </p:spPr>
      </p:pic>
      <p:pic>
        <p:nvPicPr>
          <p:cNvPr id="28" name="Object 27" descr="preencoded.png">    </p:cNvPr>
          <p:cNvPicPr>
            <a:picLocks noChangeAspect="1"/>
          </p:cNvPicPr>
          <p:nvPr/>
        </p:nvPicPr>
        <p:blipFill>
          <a:blip r:embed="rId18"/>
          <a:stretch>
            <a:fillRect/>
          </a:stretch>
        </p:blipFill>
        <p:spPr>
          <a:xfrm>
            <a:off x="4848922" y="2859010"/>
            <a:ext cx="229115" cy="229115"/>
          </a:xfrm>
          <a:prstGeom prst="rect">
            <a:avLst/>
          </a:prstGeom>
        </p:spPr>
      </p:pic>
      <p:pic>
        <p:nvPicPr>
          <p:cNvPr id="29" name="Object 28" descr="preencoded.png">    </p:cNvPr>
          <p:cNvPicPr>
            <a:picLocks noChangeAspect="1"/>
          </p:cNvPicPr>
          <p:nvPr/>
        </p:nvPicPr>
        <p:blipFill>
          <a:blip r:embed="rId19"/>
          <a:stretch>
            <a:fillRect/>
          </a:stretch>
        </p:blipFill>
        <p:spPr>
          <a:xfrm>
            <a:off x="4872340" y="2909524"/>
            <a:ext cx="182279" cy="12808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r>
          <p:cNvPicPr>
            <a:picLocks noChangeAspect="1"/>
          </p:cNvPicPr>
          <p:nvPr/>
        </p:nvPicPr>
        <p:blipFill>
          <a:blip r:embed="rId1"/>
          <a:stretch>
            <a:fillRect/>
          </a:stretch>
        </p:blipFill>
        <p:spPr>
          <a:xfrm>
            <a:off x="-3124" y="380757"/>
            <a:ext cx="2843388" cy="2911432"/>
          </a:xfrm>
          <a:prstGeom prst="rect">
            <a:avLst/>
          </a:prstGeom>
        </p:spPr>
      </p:pic>
      <p:pic>
        <p:nvPicPr>
          <p:cNvPr id="3" name="Object 2" descr="preencoded.png">    </p:cNvPr>
          <p:cNvPicPr>
            <a:picLocks noChangeAspect="1"/>
          </p:cNvPicPr>
          <p:nvPr/>
        </p:nvPicPr>
        <p:blipFill>
          <a:blip r:embed="rId2"/>
          <a:stretch>
            <a:fillRect/>
          </a:stretch>
        </p:blipFill>
        <p:spPr>
          <a:xfrm>
            <a:off x="2415933" y="833"/>
            <a:ext cx="3445253" cy="3295495"/>
          </a:xfrm>
          <a:prstGeom prst="rect">
            <a:avLst/>
          </a:prstGeom>
        </p:spPr>
      </p:pic>
      <p:sp>
        <p:nvSpPr>
          <p:cNvPr id="4" name="Object 3"/>
          <p:cNvSpPr/>
          <p:nvPr/>
        </p:nvSpPr>
        <p:spPr>
          <a:xfrm>
            <a:off x="2361402" y="135487"/>
            <a:ext cx="3416225" cy="3060026"/>
          </a:xfrm>
          <a:prstGeom prst="rect">
            <a:avLst/>
          </a:prstGeom>
          <a:noFill/>
        </p:spPr>
        <p:txBody>
          <a:bodyPr wrap="square" rtlCol="0" anchor="ctr"/>
          <a:lstStyle/>
          <a:p>
            <a:pPr algn="ctr">
              <a:lnSpc>
                <a:spcPct val="100000"/>
              </a:lnSpc>
              <a:buNone/>
            </a:pPr>
            <a:r>
              <a:rPr lang="en-US" sz="800" spc="0" kern="0" dirty="0">
                <a:solidFill>
                  <a:srgbClr val="FFFFFF"/>
                </a:solidFill>
                <a:latin typeface="Montserrat" pitchFamily="34" charset="0"/>
                <a:ea typeface="Montserrat" pitchFamily="34" charset="-122"/>
                <a:cs typeface="Montserrat" pitchFamily="34" charset="-120"/>
              </a:rPr>
              <a:t>Founded with a passion for creativity and a vision for exceptional digital experiences, Hridaya IT Solutions has been at the forefront of providing innovative solutions in Website Design, Graphic Design, Digital Marketing, and the enchanting realm of Madhubani art. Established in [year], our journey began with a small team of talented individuals who shared a common goal: to revolutionize the way businesses connect with their audiences and celebrate the beauty of traditional art forms. Over the years, we have evolved into a leading provider of cutting-edge digital services, combining technical expertise with artistic excellence. Our commitment to staying at the forefront of industry trends and leveraging the latest technologies has allowed us to consistently deliver exceptional results. With a rich history of successful projects and satisfied clients, we continue to push boundaries, ignite creativity, and shape the digital landscape. At Hridaya IT Solutions, we are dedicated to transforming your vision into reality, creating captivating digital experiences that leave a lasting impact on your audience.</a:t>
            </a:r>
            <a:endParaRPr lang="en-US" dirty="0"/>
          </a:p>
        </p:txBody>
      </p:sp>
      <p:sp>
        <p:nvSpPr>
          <p:cNvPr id="5" name="Object 4"/>
          <p:cNvSpPr/>
          <p:nvPr/>
        </p:nvSpPr>
        <p:spPr>
          <a:xfrm>
            <a:off x="-556956" y="-81996"/>
            <a:ext cx="3296331" cy="451831"/>
          </a:xfrm>
          <a:prstGeom prst="rect">
            <a:avLst/>
          </a:prstGeom>
          <a:noFill/>
        </p:spPr>
        <p:txBody>
          <a:bodyPr wrap="square" rtlCol="0" anchor="ctr"/>
          <a:lstStyle/>
          <a:p>
            <a:pPr algn="ctr">
              <a:lnSpc>
                <a:spcPct val="100000"/>
              </a:lnSpc>
              <a:buNone/>
            </a:pPr>
            <a:r>
              <a:rPr lang="en-US" sz="2400" spc="0" kern="0" dirty="0">
                <a:solidFill>
                  <a:srgbClr val="EE8133"/>
                </a:solidFill>
                <a:latin typeface="Faster One" pitchFamily="34" charset="0"/>
                <a:ea typeface="Faster One" pitchFamily="34" charset="-122"/>
                <a:cs typeface="Faster One" pitchFamily="34" charset="-120"/>
              </a:rPr>
              <a:t>ABOUT  US</a:t>
            </a:r>
            <a:endParaRPr lang="en-US" dirty="0"/>
          </a:p>
        </p:txBody>
      </p:sp>
      <p:pic>
        <p:nvPicPr>
          <p:cNvPr id="6" name="Object 5" descr="preencoded.png">    </p:cNvPr>
          <p:cNvPicPr>
            <a:picLocks noChangeAspect="1"/>
          </p:cNvPicPr>
          <p:nvPr/>
        </p:nvPicPr>
        <p:blipFill>
          <a:blip r:embed="rId3"/>
          <a:stretch>
            <a:fillRect/>
          </a:stretch>
        </p:blipFill>
        <p:spPr>
          <a:xfrm>
            <a:off x="219956" y="283557"/>
            <a:ext cx="1727296" cy="609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r>
          <p:cNvPicPr>
            <a:picLocks noChangeAspect="1"/>
          </p:cNvPicPr>
          <p:nvPr/>
        </p:nvPicPr>
        <p:blipFill>
          <a:blip r:embed="rId1"/>
          <a:stretch>
            <a:fillRect/>
          </a:stretch>
        </p:blipFill>
        <p:spPr>
          <a:xfrm>
            <a:off x="1586349" y="-4999"/>
            <a:ext cx="4268984" cy="1649594"/>
          </a:xfrm>
          <a:prstGeom prst="rect">
            <a:avLst/>
          </a:prstGeom>
        </p:spPr>
      </p:pic>
      <p:pic>
        <p:nvPicPr>
          <p:cNvPr id="3" name="Object 2" descr="preencoded.png">    </p:cNvPr>
          <p:cNvPicPr>
            <a:picLocks noChangeAspect="1"/>
          </p:cNvPicPr>
          <p:nvPr/>
        </p:nvPicPr>
        <p:blipFill>
          <a:blip r:embed="rId2"/>
          <a:stretch>
            <a:fillRect/>
          </a:stretch>
        </p:blipFill>
        <p:spPr>
          <a:xfrm>
            <a:off x="0" y="-541"/>
            <a:ext cx="1590344" cy="1649354"/>
          </a:xfrm>
          <a:prstGeom prst="rect">
            <a:avLst/>
          </a:prstGeom>
        </p:spPr>
      </p:pic>
      <p:sp>
        <p:nvSpPr>
          <p:cNvPr id="4" name="Object 3"/>
          <p:cNvSpPr/>
          <p:nvPr/>
        </p:nvSpPr>
        <p:spPr>
          <a:xfrm>
            <a:off x="88344" y="516382"/>
            <a:ext cx="1803257" cy="726747"/>
          </a:xfrm>
          <a:prstGeom prst="rect">
            <a:avLst/>
          </a:prstGeom>
          <a:noFill/>
        </p:spPr>
        <p:txBody>
          <a:bodyPr wrap="square" rtlCol="0" anchor="ctr"/>
          <a:lstStyle/>
          <a:p>
            <a:pPr algn="l">
              <a:lnSpc>
                <a:spcPct val="80000"/>
              </a:lnSpc>
              <a:buNone/>
            </a:pPr>
            <a:r>
              <a:rPr lang="en-US" sz="2500" b="1" spc="0" kern="0" dirty="0">
                <a:solidFill>
                  <a:srgbClr val="FFFFFF"/>
                </a:solidFill>
                <a:latin typeface="Play" pitchFamily="34" charset="0"/>
                <a:ea typeface="Play" pitchFamily="34" charset="-122"/>
                <a:cs typeface="Play" pitchFamily="34" charset="-120"/>
              </a:rPr>
              <a:t>OUR</a:t>
            </a:r>
          </a:p>
          <a:p>
            <a:pPr algn="l">
              <a:lnSpc>
                <a:spcPct val="80000"/>
              </a:lnSpc>
              <a:buNone/>
            </a:pPr>
            <a:r>
              <a:rPr lang="en-US" sz="2500" b="1" spc="0" kern="0" dirty="0">
                <a:solidFill>
                  <a:srgbClr val="FFFFFF"/>
                </a:solidFill>
                <a:latin typeface="Play" pitchFamily="34" charset="0"/>
                <a:ea typeface="Play" pitchFamily="34" charset="-122"/>
                <a:cs typeface="Play" pitchFamily="34" charset="-120"/>
              </a:rPr>
              <a:t>VISION</a:t>
            </a:r>
            <a:endParaRPr lang="en-US" dirty="0"/>
          </a:p>
        </p:txBody>
      </p:sp>
      <p:sp>
        <p:nvSpPr>
          <p:cNvPr id="5" name="Object 4"/>
          <p:cNvSpPr/>
          <p:nvPr/>
        </p:nvSpPr>
        <p:spPr>
          <a:xfrm>
            <a:off x="1582372" y="155530"/>
            <a:ext cx="4257449" cy="1337691"/>
          </a:xfrm>
          <a:prstGeom prst="rect">
            <a:avLst/>
          </a:prstGeom>
          <a:noFill/>
        </p:spPr>
        <p:txBody>
          <a:bodyPr wrap="square" rtlCol="0" anchor="ctr"/>
          <a:lstStyle/>
          <a:p>
            <a:pPr algn="ctr">
              <a:lnSpc>
                <a:spcPct val="100000"/>
              </a:lnSpc>
              <a:buNone/>
            </a:pPr>
            <a:r>
              <a:rPr lang="en-US" sz="800" spc="0" kern="0" dirty="0">
                <a:solidFill>
                  <a:srgbClr val="FFFFFF"/>
                </a:solidFill>
                <a:latin typeface="Montserrat" pitchFamily="34" charset="0"/>
                <a:ea typeface="Montserrat" pitchFamily="34" charset="-122"/>
                <a:cs typeface="Montserrat" pitchFamily="34" charset="-120"/>
              </a:rPr>
              <a:t>Our vision at Hridaya IT Solutions is to seamlessly blend the worlds of Website Design, Graphic Design, Digital Marketing, and Madhubani art, creating captivating digital experiences that empower businesses, foster connections, and inspire audiences. We aim to redefine creativity in the digital realm, pushing boundaries and delivering exceptional results that leave a lasting impact. Join us as we embark on a journey of innovation, artistic excellence, and transformative digital solutions.</a:t>
            </a:r>
            <a:endParaRPr lang="en-US" dirty="0"/>
          </a:p>
        </p:txBody>
      </p:sp>
      <p:pic>
        <p:nvPicPr>
          <p:cNvPr id="6" name="Object 5" descr="preencoded.png">    </p:cNvPr>
          <p:cNvPicPr>
            <a:picLocks noChangeAspect="1"/>
          </p:cNvPicPr>
          <p:nvPr/>
        </p:nvPicPr>
        <p:blipFill>
          <a:blip r:embed="rId3"/>
          <a:stretch>
            <a:fillRect/>
          </a:stretch>
        </p:blipFill>
        <p:spPr>
          <a:xfrm>
            <a:off x="0" y="1644383"/>
            <a:ext cx="4230279" cy="1650339"/>
          </a:xfrm>
          <a:prstGeom prst="rect">
            <a:avLst/>
          </a:prstGeom>
        </p:spPr>
      </p:pic>
      <p:pic>
        <p:nvPicPr>
          <p:cNvPr id="7" name="Object 6" descr="preencoded.png">    </p:cNvPr>
          <p:cNvPicPr>
            <a:picLocks noChangeAspect="1"/>
          </p:cNvPicPr>
          <p:nvPr/>
        </p:nvPicPr>
        <p:blipFill>
          <a:blip r:embed="rId4"/>
          <a:stretch>
            <a:fillRect/>
          </a:stretch>
        </p:blipFill>
        <p:spPr>
          <a:xfrm>
            <a:off x="4223742" y="1632668"/>
            <a:ext cx="1630674" cy="1665829"/>
          </a:xfrm>
          <a:prstGeom prst="rect">
            <a:avLst/>
          </a:prstGeom>
        </p:spPr>
      </p:pic>
      <p:sp>
        <p:nvSpPr>
          <p:cNvPr id="8" name="Object 7"/>
          <p:cNvSpPr/>
          <p:nvPr/>
        </p:nvSpPr>
        <p:spPr>
          <a:xfrm>
            <a:off x="4314675" y="2113057"/>
            <a:ext cx="1803257" cy="726747"/>
          </a:xfrm>
          <a:prstGeom prst="rect">
            <a:avLst/>
          </a:prstGeom>
          <a:noFill/>
        </p:spPr>
        <p:txBody>
          <a:bodyPr wrap="square" rtlCol="0" anchor="ctr"/>
          <a:lstStyle/>
          <a:p>
            <a:pPr algn="l">
              <a:lnSpc>
                <a:spcPct val="80000"/>
              </a:lnSpc>
              <a:buNone/>
            </a:pPr>
            <a:r>
              <a:rPr lang="en-US" sz="2500" b="1" spc="0" kern="0" dirty="0">
                <a:solidFill>
                  <a:srgbClr val="FFFFFF"/>
                </a:solidFill>
                <a:latin typeface="Play" pitchFamily="34" charset="0"/>
                <a:ea typeface="Play" pitchFamily="34" charset="-122"/>
                <a:cs typeface="Play" pitchFamily="34" charset="-120"/>
              </a:rPr>
              <a:t>OUR</a:t>
            </a:r>
          </a:p>
          <a:p>
            <a:pPr algn="l">
              <a:lnSpc>
                <a:spcPct val="80000"/>
              </a:lnSpc>
              <a:buNone/>
            </a:pPr>
            <a:r>
              <a:rPr lang="en-US" sz="2500" b="1" spc="0" kern="0" dirty="0">
                <a:solidFill>
                  <a:srgbClr val="FFFFFF"/>
                </a:solidFill>
                <a:latin typeface="Play" pitchFamily="34" charset="0"/>
                <a:ea typeface="Play" pitchFamily="34" charset="-122"/>
                <a:cs typeface="Play" pitchFamily="34" charset="-120"/>
              </a:rPr>
              <a:t>MISSION</a:t>
            </a:r>
            <a:endParaRPr lang="en-US" dirty="0"/>
          </a:p>
        </p:txBody>
      </p:sp>
      <p:sp>
        <p:nvSpPr>
          <p:cNvPr id="9" name="Object 8"/>
          <p:cNvSpPr/>
          <p:nvPr/>
        </p:nvSpPr>
        <p:spPr>
          <a:xfrm>
            <a:off x="128516" y="1747482"/>
            <a:ext cx="4086327" cy="1495212"/>
          </a:xfrm>
          <a:prstGeom prst="rect">
            <a:avLst/>
          </a:prstGeom>
          <a:noFill/>
        </p:spPr>
        <p:txBody>
          <a:bodyPr wrap="square" rtlCol="0" anchor="ctr"/>
          <a:lstStyle/>
          <a:p>
            <a:pPr algn="ctr">
              <a:lnSpc>
                <a:spcPct val="100000"/>
              </a:lnSpc>
              <a:buNone/>
            </a:pPr>
            <a:r>
              <a:rPr lang="en-US" sz="800" spc="0" kern="0" dirty="0">
                <a:solidFill>
                  <a:srgbClr val="FFFFFF"/>
                </a:solidFill>
                <a:latin typeface="Montserrat" pitchFamily="34" charset="0"/>
                <a:ea typeface="Montserrat" pitchFamily="34" charset="-122"/>
                <a:cs typeface="Montserrat" pitchFamily="34" charset="-120"/>
              </a:rPr>
              <a:t>Our mission at Hridaya IT Solutions is to combine Website Design, Graphic Design, Digital Marketing, and the beauty of Madhubani art to create transformative digital experiences. We aim to empower businesses with captivating designs, effective marketing strategies, and a touch of cultural heritage. Through our expertise and innovation, we strive to help our clients thrive in the digital world, leaving a lasting impression on their audiences. Join us on our mission to redefine creativity and unlock the true potential of your brand.</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r>
          <p:cNvPicPr>
            <a:picLocks noChangeAspect="1"/>
          </p:cNvPicPr>
          <p:nvPr/>
        </p:nvPicPr>
        <p:blipFill>
          <a:blip r:embed="rId1"/>
          <a:stretch>
            <a:fillRect/>
          </a:stretch>
        </p:blipFill>
        <p:spPr>
          <a:xfrm>
            <a:off x="-6350" y="-6350"/>
            <a:ext cx="2855976" cy="1575816"/>
          </a:xfrm>
          <a:prstGeom prst="rect">
            <a:avLst/>
          </a:prstGeom>
        </p:spPr>
      </p:pic>
      <p:pic>
        <p:nvPicPr>
          <p:cNvPr id="3" name="Object 2" descr="preencoded.png">    </p:cNvPr>
          <p:cNvPicPr>
            <a:picLocks noChangeAspect="1"/>
          </p:cNvPicPr>
          <p:nvPr/>
        </p:nvPicPr>
        <p:blipFill>
          <a:blip r:embed="rId2"/>
          <a:stretch>
            <a:fillRect/>
          </a:stretch>
        </p:blipFill>
        <p:spPr>
          <a:xfrm>
            <a:off x="3002534" y="1722374"/>
            <a:ext cx="2855976" cy="1575816"/>
          </a:xfrm>
          <a:prstGeom prst="rect">
            <a:avLst/>
          </a:prstGeom>
        </p:spPr>
      </p:pic>
      <p:pic>
        <p:nvPicPr>
          <p:cNvPr id="4" name="Object 3" descr="preencoded.png">    </p:cNvPr>
          <p:cNvPicPr>
            <a:picLocks noChangeAspect="1"/>
          </p:cNvPicPr>
          <p:nvPr/>
        </p:nvPicPr>
        <p:blipFill>
          <a:blip r:embed="rId3"/>
          <a:stretch>
            <a:fillRect/>
          </a:stretch>
        </p:blipFill>
        <p:spPr>
          <a:xfrm>
            <a:off x="-6350" y="1722374"/>
            <a:ext cx="2855976" cy="1575816"/>
          </a:xfrm>
          <a:prstGeom prst="rect">
            <a:avLst/>
          </a:prstGeom>
        </p:spPr>
      </p:pic>
      <p:pic>
        <p:nvPicPr>
          <p:cNvPr id="5" name="Object 4" descr="preencoded.png">    </p:cNvPr>
          <p:cNvPicPr>
            <a:picLocks noChangeAspect="1"/>
          </p:cNvPicPr>
          <p:nvPr/>
        </p:nvPicPr>
        <p:blipFill>
          <a:blip r:embed="rId4"/>
          <a:stretch>
            <a:fillRect/>
          </a:stretch>
        </p:blipFill>
        <p:spPr>
          <a:xfrm>
            <a:off x="3015786" y="-6350"/>
            <a:ext cx="2855976" cy="1575816"/>
          </a:xfrm>
          <a:prstGeom prst="rect">
            <a:avLst/>
          </a:prstGeom>
        </p:spPr>
      </p:pic>
      <p:pic>
        <p:nvPicPr>
          <p:cNvPr id="6" name="Object 5" descr="preencoded.png">    </p:cNvPr>
          <p:cNvPicPr>
            <a:picLocks noChangeAspect="1"/>
          </p:cNvPicPr>
          <p:nvPr/>
        </p:nvPicPr>
        <p:blipFill>
          <a:blip r:embed="rId5"/>
          <a:stretch>
            <a:fillRect/>
          </a:stretch>
        </p:blipFill>
        <p:spPr>
          <a:xfrm>
            <a:off x="2189988" y="909828"/>
            <a:ext cx="1472184" cy="1472184"/>
          </a:xfrm>
          <a:prstGeom prst="rect">
            <a:avLst/>
          </a:prstGeom>
        </p:spPr>
      </p:pic>
      <p:pic>
        <p:nvPicPr>
          <p:cNvPr id="7" name="Object 6" descr="preencoded.png">    </p:cNvPr>
          <p:cNvPicPr>
            <a:picLocks noChangeAspect="1"/>
          </p:cNvPicPr>
          <p:nvPr/>
        </p:nvPicPr>
        <p:blipFill>
          <a:blip r:embed="rId6"/>
          <a:stretch>
            <a:fillRect/>
          </a:stretch>
        </p:blipFill>
        <p:spPr>
          <a:xfrm>
            <a:off x="2316480" y="1036320"/>
            <a:ext cx="1219200" cy="1219200"/>
          </a:xfrm>
          <a:prstGeom prst="rect">
            <a:avLst/>
          </a:prstGeom>
        </p:spPr>
      </p:pic>
      <p:sp>
        <p:nvSpPr>
          <p:cNvPr id="8" name="Object 7"/>
          <p:cNvSpPr/>
          <p:nvPr/>
        </p:nvSpPr>
        <p:spPr>
          <a:xfrm>
            <a:off x="250569" y="171920"/>
            <a:ext cx="2154936" cy="195072"/>
          </a:xfrm>
          <a:prstGeom prst="rect">
            <a:avLst/>
          </a:prstGeom>
          <a:noFill/>
        </p:spPr>
        <p:txBody>
          <a:bodyPr wrap="square" rtlCol="0" anchor="ctr"/>
          <a:lstStyle/>
          <a:p>
            <a:pPr algn="l">
              <a:lnSpc>
                <a:spcPct val="100000"/>
              </a:lnSpc>
              <a:buNone/>
            </a:pPr>
            <a:r>
              <a:rPr lang="en-US" sz="1000" b="1" spc="0" kern="0" dirty="0">
                <a:solidFill>
                  <a:srgbClr val="262C34"/>
                </a:solidFill>
                <a:latin typeface="Play" pitchFamily="34" charset="0"/>
                <a:ea typeface="Play" pitchFamily="34" charset="-122"/>
                <a:cs typeface="Play" pitchFamily="34" charset="-120"/>
              </a:rPr>
              <a:t>WEBSITE DEVELOPMENT</a:t>
            </a:r>
            <a:endParaRPr lang="en-US" dirty="0"/>
          </a:p>
        </p:txBody>
      </p:sp>
      <p:sp>
        <p:nvSpPr>
          <p:cNvPr id="9" name="Object 8"/>
          <p:cNvSpPr/>
          <p:nvPr/>
        </p:nvSpPr>
        <p:spPr>
          <a:xfrm>
            <a:off x="251165" y="496939"/>
            <a:ext cx="2156012" cy="921545"/>
          </a:xfrm>
          <a:prstGeom prst="rect">
            <a:avLst/>
          </a:prstGeom>
          <a:noFill/>
        </p:spPr>
        <p:txBody>
          <a:bodyPr wrap="square" rtlCol="0" anchor="ctr"/>
          <a:lstStyle/>
          <a:p>
            <a:pPr algn="l">
              <a:lnSpc>
                <a:spcPct val="100000"/>
              </a:lnSpc>
              <a:buNone/>
            </a:pPr>
            <a:r>
              <a:rPr lang="en-US" sz="800" b="1" spc="-38" kern="0" dirty="0">
                <a:solidFill>
                  <a:srgbClr val="FFFFFF"/>
                </a:solidFill>
                <a:latin typeface="Jura" pitchFamily="34" charset="0"/>
                <a:ea typeface="Jura" pitchFamily="34" charset="-122"/>
                <a:cs typeface="Jura" pitchFamily="34" charset="-120"/>
              </a:rPr>
              <a:t>We specialize in crafting visually stunning and user-friendly websites that reflect your brand's identity. Our designs seamlessly blend aesthetics with functionality, ensuring an exceptional user experience.</a:t>
            </a:r>
            <a:endParaRPr lang="en-US" dirty="0"/>
          </a:p>
        </p:txBody>
      </p:sp>
      <p:sp>
        <p:nvSpPr>
          <p:cNvPr id="10" name="Object 9"/>
          <p:cNvSpPr/>
          <p:nvPr/>
        </p:nvSpPr>
        <p:spPr>
          <a:xfrm>
            <a:off x="250569" y="1966905"/>
            <a:ext cx="2154936" cy="195072"/>
          </a:xfrm>
          <a:prstGeom prst="rect">
            <a:avLst/>
          </a:prstGeom>
          <a:noFill/>
        </p:spPr>
        <p:txBody>
          <a:bodyPr wrap="square" rtlCol="0" anchor="ctr"/>
          <a:lstStyle/>
          <a:p>
            <a:pPr algn="l">
              <a:lnSpc>
                <a:spcPct val="100000"/>
              </a:lnSpc>
              <a:buNone/>
            </a:pPr>
            <a:r>
              <a:rPr lang="en-US" sz="1000" b="1" spc="0" kern="0" dirty="0">
                <a:solidFill>
                  <a:srgbClr val="262C34"/>
                </a:solidFill>
                <a:latin typeface="Play" pitchFamily="34" charset="0"/>
                <a:ea typeface="Play" pitchFamily="34" charset="-122"/>
                <a:cs typeface="Play" pitchFamily="34" charset="-120"/>
              </a:rPr>
              <a:t>DIGITAL MARKETING</a:t>
            </a:r>
            <a:endParaRPr lang="en-US" dirty="0"/>
          </a:p>
        </p:txBody>
      </p:sp>
      <p:sp>
        <p:nvSpPr>
          <p:cNvPr id="11" name="Object 10"/>
          <p:cNvSpPr/>
          <p:nvPr/>
        </p:nvSpPr>
        <p:spPr>
          <a:xfrm>
            <a:off x="251165" y="2291924"/>
            <a:ext cx="2156012" cy="767953"/>
          </a:xfrm>
          <a:prstGeom prst="rect">
            <a:avLst/>
          </a:prstGeom>
          <a:noFill/>
        </p:spPr>
        <p:txBody>
          <a:bodyPr wrap="square" rtlCol="0" anchor="ctr"/>
          <a:lstStyle/>
          <a:p>
            <a:pPr algn="l">
              <a:lnSpc>
                <a:spcPct val="100000"/>
              </a:lnSpc>
              <a:buNone/>
            </a:pPr>
            <a:r>
              <a:rPr lang="en-US" sz="800" b="1" spc="-38" kern="0" dirty="0">
                <a:solidFill>
                  <a:srgbClr val="FFFFFF"/>
                </a:solidFill>
                <a:latin typeface="Jura" pitchFamily="34" charset="0"/>
                <a:ea typeface="Jura" pitchFamily="34" charset="-122"/>
                <a:cs typeface="Jura" pitchFamily="34" charset="-120"/>
              </a:rPr>
              <a:t> We drive your online success through data-driven digital marketing strategies. From SEO and social media campaigns to content creation and email marketing, </a:t>
            </a:r>
            <a:endParaRPr lang="en-US" dirty="0"/>
          </a:p>
        </p:txBody>
      </p:sp>
      <p:sp>
        <p:nvSpPr>
          <p:cNvPr id="12" name="Object 11"/>
          <p:cNvSpPr/>
          <p:nvPr/>
        </p:nvSpPr>
        <p:spPr>
          <a:xfrm>
            <a:off x="3444983" y="171920"/>
            <a:ext cx="2154936" cy="195072"/>
          </a:xfrm>
          <a:prstGeom prst="rect">
            <a:avLst/>
          </a:prstGeom>
          <a:noFill/>
        </p:spPr>
        <p:txBody>
          <a:bodyPr wrap="square" rtlCol="0" anchor="ctr"/>
          <a:lstStyle/>
          <a:p>
            <a:pPr algn="r">
              <a:lnSpc>
                <a:spcPct val="100000"/>
              </a:lnSpc>
              <a:buNone/>
            </a:pPr>
            <a:r>
              <a:rPr lang="en-US" sz="1000" b="1" spc="0" kern="0" dirty="0">
                <a:solidFill>
                  <a:srgbClr val="262C34"/>
                </a:solidFill>
                <a:latin typeface="Play" pitchFamily="34" charset="0"/>
                <a:ea typeface="Play" pitchFamily="34" charset="-122"/>
                <a:cs typeface="Play" pitchFamily="34" charset="-120"/>
              </a:rPr>
              <a:t>GRAPHIC DESIGN</a:t>
            </a:r>
            <a:endParaRPr lang="en-US" dirty="0"/>
          </a:p>
        </p:txBody>
      </p:sp>
      <p:sp>
        <p:nvSpPr>
          <p:cNvPr id="13" name="Object 12"/>
          <p:cNvSpPr/>
          <p:nvPr/>
        </p:nvSpPr>
        <p:spPr>
          <a:xfrm>
            <a:off x="3445579" y="496939"/>
            <a:ext cx="2156012" cy="921545"/>
          </a:xfrm>
          <a:prstGeom prst="rect">
            <a:avLst/>
          </a:prstGeom>
          <a:noFill/>
        </p:spPr>
        <p:txBody>
          <a:bodyPr wrap="square" rtlCol="0" anchor="ctr"/>
          <a:lstStyle/>
          <a:p>
            <a:pPr algn="r">
              <a:lnSpc>
                <a:spcPct val="100000"/>
              </a:lnSpc>
              <a:buNone/>
            </a:pPr>
            <a:r>
              <a:rPr lang="en-US" sz="800" b="1" spc="-38" kern="0" dirty="0">
                <a:solidFill>
                  <a:srgbClr val="FFFFFF"/>
                </a:solidFill>
                <a:latin typeface="Jura" pitchFamily="34" charset="0"/>
                <a:ea typeface="Jura" pitchFamily="34" charset="-122"/>
                <a:cs typeface="Jura" pitchFamily="34" charset="-120"/>
              </a:rPr>
              <a:t>Our team of talented designers brings your brand to life through striking logos, captivating illustrations, and thoughtfully designed materials. We create designs that effectively communicate your message.</a:t>
            </a:r>
            <a:endParaRPr lang="en-US" dirty="0"/>
          </a:p>
        </p:txBody>
      </p:sp>
      <p:sp>
        <p:nvSpPr>
          <p:cNvPr id="14" name="Object 13"/>
          <p:cNvSpPr/>
          <p:nvPr/>
        </p:nvSpPr>
        <p:spPr>
          <a:xfrm>
            <a:off x="3444983" y="2013288"/>
            <a:ext cx="2154936" cy="195072"/>
          </a:xfrm>
          <a:prstGeom prst="rect">
            <a:avLst/>
          </a:prstGeom>
          <a:noFill/>
        </p:spPr>
        <p:txBody>
          <a:bodyPr wrap="square" rtlCol="0" anchor="ctr"/>
          <a:lstStyle/>
          <a:p>
            <a:pPr algn="r">
              <a:lnSpc>
                <a:spcPct val="100000"/>
              </a:lnSpc>
              <a:buNone/>
            </a:pPr>
            <a:r>
              <a:rPr lang="en-US" sz="1000" b="1" spc="0" kern="0" dirty="0">
                <a:solidFill>
                  <a:srgbClr val="262C34"/>
                </a:solidFill>
                <a:latin typeface="Play" pitchFamily="34" charset="0"/>
                <a:ea typeface="Play" pitchFamily="34" charset="-122"/>
                <a:cs typeface="Play" pitchFamily="34" charset="-120"/>
              </a:rPr>
              <a:t>MADHUBANI ART</a:t>
            </a:r>
            <a:endParaRPr lang="en-US" dirty="0"/>
          </a:p>
        </p:txBody>
      </p:sp>
      <p:sp>
        <p:nvSpPr>
          <p:cNvPr id="15" name="Object 14"/>
          <p:cNvSpPr/>
          <p:nvPr/>
        </p:nvSpPr>
        <p:spPr>
          <a:xfrm>
            <a:off x="3445579" y="2338306"/>
            <a:ext cx="2156012" cy="767953"/>
          </a:xfrm>
          <a:prstGeom prst="rect">
            <a:avLst/>
          </a:prstGeom>
          <a:noFill/>
        </p:spPr>
        <p:txBody>
          <a:bodyPr wrap="square" rtlCol="0" anchor="ctr"/>
          <a:lstStyle/>
          <a:p>
            <a:pPr algn="r">
              <a:lnSpc>
                <a:spcPct val="100000"/>
              </a:lnSpc>
              <a:buNone/>
            </a:pPr>
            <a:r>
              <a:rPr lang="en-US" sz="800" b="1" spc="-38" kern="0" dirty="0">
                <a:solidFill>
                  <a:srgbClr val="FFFFFF"/>
                </a:solidFill>
                <a:latin typeface="Jura" pitchFamily="34" charset="0"/>
                <a:ea typeface="Jura" pitchFamily="34" charset="-122"/>
                <a:cs typeface="Jura" pitchFamily="34" charset="-120"/>
              </a:rPr>
              <a:t>Experience the enchanting world of Madhubani art infused into our designs, illustrations, and captivating artworks. Our talented artists bring vibrant colors and intricate detailing.</a:t>
            </a:r>
            <a:endParaRPr lang="en-US" dirty="0"/>
          </a:p>
        </p:txBody>
      </p:sp>
      <p:sp>
        <p:nvSpPr>
          <p:cNvPr id="16" name="Object 15"/>
          <p:cNvSpPr/>
          <p:nvPr/>
        </p:nvSpPr>
        <p:spPr>
          <a:xfrm>
            <a:off x="2226082" y="1397078"/>
            <a:ext cx="1373492" cy="491490"/>
          </a:xfrm>
          <a:prstGeom prst="rect">
            <a:avLst/>
          </a:prstGeom>
          <a:noFill/>
        </p:spPr>
        <p:txBody>
          <a:bodyPr wrap="square" rtlCol="0" anchor="ctr"/>
          <a:lstStyle/>
          <a:p>
            <a:pPr algn="ctr">
              <a:lnSpc>
                <a:spcPct val="80000"/>
              </a:lnSpc>
              <a:buNone/>
            </a:pPr>
            <a:r>
              <a:rPr lang="en-US" sz="1600" b="1" spc="0" kern="0" dirty="0">
                <a:solidFill>
                  <a:srgbClr val="BD2143"/>
                </a:solidFill>
                <a:latin typeface="Play" pitchFamily="34" charset="0"/>
                <a:ea typeface="Play" pitchFamily="34" charset="-122"/>
                <a:cs typeface="Play" pitchFamily="34" charset="-120"/>
              </a:rPr>
              <a:t>OUR</a:t>
            </a:r>
          </a:p>
          <a:p>
            <a:pPr algn="ctr">
              <a:lnSpc>
                <a:spcPct val="80000"/>
              </a:lnSpc>
              <a:buNone/>
            </a:pPr>
            <a:r>
              <a:rPr lang="en-US" sz="1600" b="1" spc="0" kern="0" dirty="0">
                <a:solidFill>
                  <a:srgbClr val="BD2143"/>
                </a:solidFill>
                <a:latin typeface="Play" pitchFamily="34" charset="0"/>
                <a:ea typeface="Play" pitchFamily="34" charset="-122"/>
                <a:cs typeface="Play" pitchFamily="34" charset="-120"/>
              </a:rPr>
              <a:t>SERVICES</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r>
          <p:cNvPicPr>
            <a:picLocks noChangeAspect="1"/>
          </p:cNvPicPr>
          <p:nvPr/>
        </p:nvPicPr>
        <p:blipFill>
          <a:blip r:embed="rId1"/>
          <a:stretch>
            <a:fillRect/>
          </a:stretch>
        </p:blipFill>
        <p:spPr>
          <a:xfrm>
            <a:off x="-6665" y="382988"/>
            <a:ext cx="2596948" cy="2898617"/>
          </a:xfrm>
          <a:prstGeom prst="rect">
            <a:avLst/>
          </a:prstGeom>
        </p:spPr>
      </p:pic>
      <p:pic>
        <p:nvPicPr>
          <p:cNvPr id="3" name="Object 2" descr="preencoded.png">    </p:cNvPr>
          <p:cNvPicPr>
            <a:picLocks noChangeAspect="1"/>
          </p:cNvPicPr>
          <p:nvPr/>
        </p:nvPicPr>
        <p:blipFill>
          <a:blip r:embed="rId2"/>
          <a:stretch>
            <a:fillRect/>
          </a:stretch>
        </p:blipFill>
        <p:spPr>
          <a:xfrm>
            <a:off x="2415933" y="-3333"/>
            <a:ext cx="3440179" cy="3292995"/>
          </a:xfrm>
          <a:prstGeom prst="rect">
            <a:avLst/>
          </a:prstGeom>
        </p:spPr>
      </p:pic>
      <p:sp>
        <p:nvSpPr>
          <p:cNvPr id="4" name="Object 3"/>
          <p:cNvSpPr/>
          <p:nvPr/>
        </p:nvSpPr>
        <p:spPr>
          <a:xfrm>
            <a:off x="-98105" y="-55491"/>
            <a:ext cx="2602478" cy="409624"/>
          </a:xfrm>
          <a:prstGeom prst="rect">
            <a:avLst/>
          </a:prstGeom>
          <a:noFill/>
        </p:spPr>
        <p:txBody>
          <a:bodyPr wrap="square" rtlCol="0" anchor="ctr"/>
          <a:lstStyle/>
          <a:p>
            <a:pPr algn="ctr">
              <a:lnSpc>
                <a:spcPct val="100000"/>
              </a:lnSpc>
              <a:buNone/>
            </a:pPr>
            <a:r>
              <a:rPr lang="en-US" sz="2200" spc="0" kern="0" dirty="0">
                <a:solidFill>
                  <a:srgbClr val="EE8133"/>
                </a:solidFill>
                <a:latin typeface="Faster One" pitchFamily="34" charset="0"/>
                <a:ea typeface="Faster One" pitchFamily="34" charset="-122"/>
                <a:cs typeface="Faster One" pitchFamily="34" charset="-120"/>
              </a:rPr>
              <a:t>WEBSITE DEV</a:t>
            </a:r>
            <a:endParaRPr lang="en-US" dirty="0"/>
          </a:p>
        </p:txBody>
      </p:sp>
      <p:pic>
        <p:nvPicPr>
          <p:cNvPr id="5" name="Object 4" descr="preencoded.png">    </p:cNvPr>
          <p:cNvPicPr>
            <a:picLocks noChangeAspect="1"/>
          </p:cNvPicPr>
          <p:nvPr/>
        </p:nvPicPr>
        <p:blipFill>
          <a:blip r:embed="rId3"/>
          <a:stretch>
            <a:fillRect/>
          </a:stretch>
        </p:blipFill>
        <p:spPr>
          <a:xfrm>
            <a:off x="129933" y="274520"/>
            <a:ext cx="2223197" cy="60960"/>
          </a:xfrm>
          <a:prstGeom prst="rect">
            <a:avLst/>
          </a:prstGeom>
        </p:spPr>
      </p:pic>
      <p:sp>
        <p:nvSpPr>
          <p:cNvPr id="6" name="Object 5"/>
          <p:cNvSpPr/>
          <p:nvPr/>
        </p:nvSpPr>
        <p:spPr>
          <a:xfrm>
            <a:off x="2414724" y="210542"/>
            <a:ext cx="3529586" cy="725533"/>
          </a:xfrm>
          <a:prstGeom prst="rect">
            <a:avLst/>
          </a:prstGeom>
          <a:noFill/>
        </p:spPr>
        <p:txBody>
          <a:bodyPr wrap="square" rtlCol="0" anchor="ctr"/>
          <a:lstStyle/>
          <a:p>
            <a:pPr algn="l">
              <a:lnSpc>
                <a:spcPct val="94000"/>
              </a:lnSpc>
              <a:buNone/>
            </a:pPr>
            <a:r>
              <a:rPr lang="en-US" sz="1000" b="1" spc="0" kern="0" dirty="0">
                <a:solidFill>
                  <a:srgbClr val="FFFFFF"/>
                </a:solidFill>
                <a:latin typeface="Hind Madurai" pitchFamily="34" charset="0"/>
                <a:ea typeface="Hind Madurai" pitchFamily="34" charset="-122"/>
                <a:cs typeface="Hind Madurai" pitchFamily="34" charset="-120"/>
              </a:rPr>
              <a:t>Website development involves the creation, design, and implementation of websites. It encompasses a range of activities, including coding, programming &amp; content creation.</a:t>
            </a:r>
            <a:endParaRPr lang="en-US" dirty="0"/>
          </a:p>
        </p:txBody>
      </p:sp>
      <p:sp>
        <p:nvSpPr>
          <p:cNvPr id="7" name="Object 6"/>
          <p:cNvSpPr/>
          <p:nvPr/>
        </p:nvSpPr>
        <p:spPr>
          <a:xfrm>
            <a:off x="2580809" y="1080701"/>
            <a:ext cx="3319366"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Custom Website Design and Development.</a:t>
            </a:r>
            <a:endParaRPr lang="en-US" dirty="0"/>
          </a:p>
        </p:txBody>
      </p:sp>
      <p:pic>
        <p:nvPicPr>
          <p:cNvPr id="8" name="Object 7" descr="preencoded.png">    </p:cNvPr>
          <p:cNvPicPr>
            <a:picLocks noChangeAspect="1"/>
          </p:cNvPicPr>
          <p:nvPr/>
        </p:nvPicPr>
        <p:blipFill>
          <a:blip r:embed="rId4"/>
          <a:stretch>
            <a:fillRect/>
          </a:stretch>
        </p:blipFill>
        <p:spPr>
          <a:xfrm>
            <a:off x="2508221" y="1149082"/>
            <a:ext cx="83042" cy="83042"/>
          </a:xfrm>
          <a:prstGeom prst="rect">
            <a:avLst/>
          </a:prstGeom>
        </p:spPr>
      </p:pic>
      <p:sp>
        <p:nvSpPr>
          <p:cNvPr id="9" name="Object 8"/>
          <p:cNvSpPr/>
          <p:nvPr/>
        </p:nvSpPr>
        <p:spPr>
          <a:xfrm>
            <a:off x="2580809" y="1360840"/>
            <a:ext cx="3022007" cy="207606"/>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Responsive Web Design.</a:t>
            </a:r>
            <a:endParaRPr lang="en-US" dirty="0"/>
          </a:p>
        </p:txBody>
      </p:sp>
      <p:pic>
        <p:nvPicPr>
          <p:cNvPr id="10" name="Object 9" descr="preencoded.png">    </p:cNvPr>
          <p:cNvPicPr>
            <a:picLocks noChangeAspect="1"/>
          </p:cNvPicPr>
          <p:nvPr/>
        </p:nvPicPr>
        <p:blipFill>
          <a:blip r:embed="rId5"/>
          <a:stretch>
            <a:fillRect/>
          </a:stretch>
        </p:blipFill>
        <p:spPr>
          <a:xfrm>
            <a:off x="2508221" y="1423122"/>
            <a:ext cx="83042" cy="83042"/>
          </a:xfrm>
          <a:prstGeom prst="rect">
            <a:avLst/>
          </a:prstGeom>
        </p:spPr>
      </p:pic>
      <p:pic>
        <p:nvPicPr>
          <p:cNvPr id="11" name="Object 10" descr="preencoded.png">    </p:cNvPr>
          <p:cNvPicPr>
            <a:picLocks noChangeAspect="1"/>
          </p:cNvPicPr>
          <p:nvPr/>
        </p:nvPicPr>
        <p:blipFill>
          <a:blip r:embed="rId6"/>
          <a:stretch>
            <a:fillRect/>
          </a:stretch>
        </p:blipFill>
        <p:spPr>
          <a:xfrm>
            <a:off x="2508221" y="1680554"/>
            <a:ext cx="83042" cy="83042"/>
          </a:xfrm>
          <a:prstGeom prst="rect">
            <a:avLst/>
          </a:prstGeom>
        </p:spPr>
      </p:pic>
      <p:pic>
        <p:nvPicPr>
          <p:cNvPr id="12" name="Object 11" descr="preencoded.png">    </p:cNvPr>
          <p:cNvPicPr>
            <a:picLocks noChangeAspect="1"/>
          </p:cNvPicPr>
          <p:nvPr/>
        </p:nvPicPr>
        <p:blipFill>
          <a:blip r:embed="rId7"/>
          <a:stretch>
            <a:fillRect/>
          </a:stretch>
        </p:blipFill>
        <p:spPr>
          <a:xfrm>
            <a:off x="2508221" y="1929681"/>
            <a:ext cx="83042" cy="83042"/>
          </a:xfrm>
          <a:prstGeom prst="rect">
            <a:avLst/>
          </a:prstGeom>
        </p:spPr>
      </p:pic>
      <p:pic>
        <p:nvPicPr>
          <p:cNvPr id="13" name="Object 12" descr="preencoded.png">    </p:cNvPr>
          <p:cNvPicPr>
            <a:picLocks noChangeAspect="1"/>
          </p:cNvPicPr>
          <p:nvPr/>
        </p:nvPicPr>
        <p:blipFill>
          <a:blip r:embed="rId8"/>
          <a:stretch>
            <a:fillRect/>
          </a:stretch>
        </p:blipFill>
        <p:spPr>
          <a:xfrm>
            <a:off x="2508221" y="2203721"/>
            <a:ext cx="83042" cy="83042"/>
          </a:xfrm>
          <a:prstGeom prst="rect">
            <a:avLst/>
          </a:prstGeom>
        </p:spPr>
      </p:pic>
      <p:pic>
        <p:nvPicPr>
          <p:cNvPr id="14" name="Object 13" descr="preencoded.png">    </p:cNvPr>
          <p:cNvPicPr>
            <a:picLocks noChangeAspect="1"/>
          </p:cNvPicPr>
          <p:nvPr/>
        </p:nvPicPr>
        <p:blipFill>
          <a:blip r:embed="rId9"/>
          <a:stretch>
            <a:fillRect/>
          </a:stretch>
        </p:blipFill>
        <p:spPr>
          <a:xfrm>
            <a:off x="2508221" y="2461153"/>
            <a:ext cx="83042" cy="83042"/>
          </a:xfrm>
          <a:prstGeom prst="rect">
            <a:avLst/>
          </a:prstGeom>
        </p:spPr>
      </p:pic>
      <p:sp>
        <p:nvSpPr>
          <p:cNvPr id="15" name="Object 14"/>
          <p:cNvSpPr/>
          <p:nvPr/>
        </p:nvSpPr>
        <p:spPr>
          <a:xfrm>
            <a:off x="2589113" y="1634880"/>
            <a:ext cx="3015210" cy="207606"/>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E-commerce Website Development.</a:t>
            </a:r>
            <a:endParaRPr lang="en-US" dirty="0"/>
          </a:p>
        </p:txBody>
      </p:sp>
      <p:sp>
        <p:nvSpPr>
          <p:cNvPr id="16" name="Object 15"/>
          <p:cNvSpPr/>
          <p:nvPr/>
        </p:nvSpPr>
        <p:spPr>
          <a:xfrm>
            <a:off x="2589113" y="1875703"/>
            <a:ext cx="3015210" cy="207606"/>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Website Maintenance and Support.</a:t>
            </a:r>
            <a:endParaRPr lang="en-US" dirty="0"/>
          </a:p>
        </p:txBody>
      </p:sp>
      <p:sp>
        <p:nvSpPr>
          <p:cNvPr id="17" name="Object 16"/>
          <p:cNvSpPr/>
          <p:nvPr/>
        </p:nvSpPr>
        <p:spPr>
          <a:xfrm>
            <a:off x="2589113" y="2149744"/>
            <a:ext cx="3022007" cy="207606"/>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Website Redesign and Revamp.</a:t>
            </a:r>
            <a:endParaRPr lang="en-US" dirty="0"/>
          </a:p>
        </p:txBody>
      </p:sp>
      <p:sp>
        <p:nvSpPr>
          <p:cNvPr id="18" name="Object 17"/>
          <p:cNvSpPr/>
          <p:nvPr/>
        </p:nvSpPr>
        <p:spPr>
          <a:xfrm>
            <a:off x="2610748" y="2890357"/>
            <a:ext cx="3015210" cy="207606"/>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Website Analytics and Reporting.</a:t>
            </a:r>
            <a:endParaRPr lang="en-US" dirty="0"/>
          </a:p>
        </p:txBody>
      </p:sp>
      <p:pic>
        <p:nvPicPr>
          <p:cNvPr id="19" name="Object 18" descr="preencoded.png">    </p:cNvPr>
          <p:cNvPicPr>
            <a:picLocks noChangeAspect="1"/>
          </p:cNvPicPr>
          <p:nvPr/>
        </p:nvPicPr>
        <p:blipFill>
          <a:blip r:embed="rId10"/>
          <a:stretch>
            <a:fillRect/>
          </a:stretch>
        </p:blipFill>
        <p:spPr>
          <a:xfrm>
            <a:off x="2520085" y="2940648"/>
            <a:ext cx="83042" cy="83042"/>
          </a:xfrm>
          <a:prstGeom prst="rect">
            <a:avLst/>
          </a:prstGeom>
        </p:spPr>
      </p:pic>
      <p:sp>
        <p:nvSpPr>
          <p:cNvPr id="20" name="Object 19"/>
          <p:cNvSpPr/>
          <p:nvPr/>
        </p:nvSpPr>
        <p:spPr>
          <a:xfrm>
            <a:off x="2602617" y="2623335"/>
            <a:ext cx="3015210" cy="207606"/>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Website Security and SSL Certificates.</a:t>
            </a:r>
            <a:endParaRPr lang="en-US" dirty="0"/>
          </a:p>
        </p:txBody>
      </p:sp>
      <p:pic>
        <p:nvPicPr>
          <p:cNvPr id="21" name="Object 20" descr="preencoded.png">    </p:cNvPr>
          <p:cNvPicPr>
            <a:picLocks noChangeAspect="1"/>
          </p:cNvPicPr>
          <p:nvPr/>
        </p:nvPicPr>
        <p:blipFill>
          <a:blip r:embed="rId11"/>
          <a:stretch>
            <a:fillRect/>
          </a:stretch>
        </p:blipFill>
        <p:spPr>
          <a:xfrm>
            <a:off x="2505288" y="2666961"/>
            <a:ext cx="83042" cy="83042"/>
          </a:xfrm>
          <a:prstGeom prst="rect">
            <a:avLst/>
          </a:prstGeom>
        </p:spPr>
      </p:pic>
      <p:sp>
        <p:nvSpPr>
          <p:cNvPr id="22" name="Object 21"/>
          <p:cNvSpPr/>
          <p:nvPr/>
        </p:nvSpPr>
        <p:spPr>
          <a:xfrm>
            <a:off x="2587820" y="2396306"/>
            <a:ext cx="3015210" cy="207606"/>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Web Hosting and Domain Registration.</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r>
          <p:cNvPicPr>
            <a:picLocks noChangeAspect="1"/>
          </p:cNvPicPr>
          <p:nvPr/>
        </p:nvPicPr>
        <p:blipFill>
          <a:blip r:embed="rId1"/>
          <a:stretch>
            <a:fillRect/>
          </a:stretch>
        </p:blipFill>
        <p:spPr>
          <a:xfrm>
            <a:off x="2650" y="312639"/>
            <a:ext cx="2435522" cy="2985447"/>
          </a:xfrm>
          <a:prstGeom prst="rect">
            <a:avLst/>
          </a:prstGeom>
        </p:spPr>
      </p:pic>
      <p:pic>
        <p:nvPicPr>
          <p:cNvPr id="3" name="Object 2" descr="preencoded.png">    </p:cNvPr>
          <p:cNvPicPr>
            <a:picLocks noChangeAspect="1"/>
          </p:cNvPicPr>
          <p:nvPr/>
        </p:nvPicPr>
        <p:blipFill>
          <a:blip r:embed="rId2"/>
          <a:stretch>
            <a:fillRect/>
          </a:stretch>
        </p:blipFill>
        <p:spPr>
          <a:xfrm>
            <a:off x="2415933" y="-2499"/>
            <a:ext cx="3438588" cy="3298828"/>
          </a:xfrm>
          <a:prstGeom prst="rect">
            <a:avLst/>
          </a:prstGeom>
        </p:spPr>
      </p:pic>
      <p:sp>
        <p:nvSpPr>
          <p:cNvPr id="4" name="Object 3"/>
          <p:cNvSpPr/>
          <p:nvPr/>
        </p:nvSpPr>
        <p:spPr>
          <a:xfrm>
            <a:off x="-78109" y="-55491"/>
            <a:ext cx="2597434" cy="332218"/>
          </a:xfrm>
          <a:prstGeom prst="rect">
            <a:avLst/>
          </a:prstGeom>
          <a:noFill/>
        </p:spPr>
        <p:txBody>
          <a:bodyPr wrap="square" rtlCol="0" anchor="ctr"/>
          <a:lstStyle/>
          <a:p>
            <a:pPr algn="ctr">
              <a:lnSpc>
                <a:spcPct val="100000"/>
              </a:lnSpc>
              <a:buNone/>
            </a:pPr>
            <a:r>
              <a:rPr lang="en-US" sz="1800" spc="0" kern="0" dirty="0">
                <a:solidFill>
                  <a:srgbClr val="EE8133"/>
                </a:solidFill>
                <a:latin typeface="Faster One" pitchFamily="34" charset="0"/>
                <a:ea typeface="Faster One" pitchFamily="34" charset="-122"/>
                <a:cs typeface="Faster One" pitchFamily="34" charset="-120"/>
              </a:rPr>
              <a:t>GRAPHIC DESIGN</a:t>
            </a:r>
            <a:endParaRPr lang="en-US" dirty="0"/>
          </a:p>
        </p:txBody>
      </p:sp>
      <p:pic>
        <p:nvPicPr>
          <p:cNvPr id="5" name="Object 4" descr="preencoded.png">    </p:cNvPr>
          <p:cNvPicPr>
            <a:picLocks noChangeAspect="1"/>
          </p:cNvPicPr>
          <p:nvPr/>
        </p:nvPicPr>
        <p:blipFill>
          <a:blip r:embed="rId3"/>
          <a:stretch>
            <a:fillRect/>
          </a:stretch>
        </p:blipFill>
        <p:spPr>
          <a:xfrm>
            <a:off x="129266" y="225331"/>
            <a:ext cx="2199221" cy="60960"/>
          </a:xfrm>
          <a:prstGeom prst="rect">
            <a:avLst/>
          </a:prstGeom>
        </p:spPr>
      </p:pic>
      <p:sp>
        <p:nvSpPr>
          <p:cNvPr id="6" name="Object 5"/>
          <p:cNvSpPr/>
          <p:nvPr/>
        </p:nvSpPr>
        <p:spPr>
          <a:xfrm>
            <a:off x="2414724" y="108148"/>
            <a:ext cx="3529586" cy="1010699"/>
          </a:xfrm>
          <a:prstGeom prst="rect">
            <a:avLst/>
          </a:prstGeom>
          <a:noFill/>
        </p:spPr>
        <p:txBody>
          <a:bodyPr wrap="square" rtlCol="0" anchor="ctr"/>
          <a:lstStyle/>
          <a:p>
            <a:pPr algn="l">
              <a:lnSpc>
                <a:spcPct val="94000"/>
              </a:lnSpc>
              <a:buNone/>
            </a:pPr>
            <a:r>
              <a:rPr lang="en-US" sz="900" b="1" spc="0" kern="0" dirty="0">
                <a:solidFill>
                  <a:srgbClr val="FFFFFF"/>
                </a:solidFill>
                <a:latin typeface="Hind Madurai" pitchFamily="34" charset="0"/>
                <a:ea typeface="Hind Madurai" pitchFamily="34" charset="-122"/>
                <a:cs typeface="Hind Madurai" pitchFamily="34" charset="-120"/>
              </a:rPr>
              <a:t>Graphic design is the art and practice of visual communication. It involves creating visual content using various elements, such as typography, colors, illustrations, and images, to convey a specific message or evoke a desired response.</a:t>
            </a:r>
          </a:p>
          <a:p>
            <a:pPr algn="l">
              <a:lnSpc>
                <a:spcPct val="94000"/>
              </a:lnSpc>
              <a:buNone/>
            </a:pPr>
            <a:r>
              <a:rPr lang="en-US" sz="900" b="1" spc="0" kern="0" dirty="0">
                <a:solidFill>
                  <a:srgbClr val="FFFFFF"/>
                </a:solidFill>
                <a:latin typeface="Hind Madurai" pitchFamily="34" charset="0"/>
                <a:ea typeface="Hind Madurai" pitchFamily="34" charset="-122"/>
                <a:cs typeface="Hind Madurai" pitchFamily="34" charset="-120"/>
              </a:rPr>
              <a:t>  </a:t>
            </a:r>
            <a:endParaRPr lang="en-US" dirty="0"/>
          </a:p>
        </p:txBody>
      </p:sp>
      <p:sp>
        <p:nvSpPr>
          <p:cNvPr id="7" name="Object 6"/>
          <p:cNvSpPr/>
          <p:nvPr/>
        </p:nvSpPr>
        <p:spPr>
          <a:xfrm>
            <a:off x="2580809" y="978307"/>
            <a:ext cx="3319366"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Logo Design</a:t>
            </a:r>
            <a:endParaRPr lang="en-US" dirty="0"/>
          </a:p>
        </p:txBody>
      </p:sp>
      <p:pic>
        <p:nvPicPr>
          <p:cNvPr id="8" name="Object 7" descr="preencoded.png">    </p:cNvPr>
          <p:cNvPicPr>
            <a:picLocks noChangeAspect="1"/>
          </p:cNvPicPr>
          <p:nvPr/>
        </p:nvPicPr>
        <p:blipFill>
          <a:blip r:embed="rId4"/>
          <a:stretch>
            <a:fillRect/>
          </a:stretch>
        </p:blipFill>
        <p:spPr>
          <a:xfrm>
            <a:off x="2508221" y="1046687"/>
            <a:ext cx="83042" cy="83042"/>
          </a:xfrm>
          <a:prstGeom prst="rect">
            <a:avLst/>
          </a:prstGeom>
        </p:spPr>
      </p:pic>
      <p:sp>
        <p:nvSpPr>
          <p:cNvPr id="9" name="Object 8"/>
          <p:cNvSpPr/>
          <p:nvPr/>
        </p:nvSpPr>
        <p:spPr>
          <a:xfrm>
            <a:off x="2580809" y="1258446"/>
            <a:ext cx="3022007"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Brand Identity &amp; Digital Design.</a:t>
            </a:r>
            <a:endParaRPr lang="en-US" dirty="0"/>
          </a:p>
        </p:txBody>
      </p:sp>
      <p:pic>
        <p:nvPicPr>
          <p:cNvPr id="10" name="Object 9" descr="preencoded.png">    </p:cNvPr>
          <p:cNvPicPr>
            <a:picLocks noChangeAspect="1"/>
          </p:cNvPicPr>
          <p:nvPr/>
        </p:nvPicPr>
        <p:blipFill>
          <a:blip r:embed="rId5"/>
          <a:stretch>
            <a:fillRect/>
          </a:stretch>
        </p:blipFill>
        <p:spPr>
          <a:xfrm>
            <a:off x="2508221" y="1320728"/>
            <a:ext cx="83042" cy="83042"/>
          </a:xfrm>
          <a:prstGeom prst="rect">
            <a:avLst/>
          </a:prstGeom>
        </p:spPr>
      </p:pic>
      <p:pic>
        <p:nvPicPr>
          <p:cNvPr id="11" name="Object 10" descr="preencoded.png">    </p:cNvPr>
          <p:cNvPicPr>
            <a:picLocks noChangeAspect="1"/>
          </p:cNvPicPr>
          <p:nvPr/>
        </p:nvPicPr>
        <p:blipFill>
          <a:blip r:embed="rId6"/>
          <a:stretch>
            <a:fillRect/>
          </a:stretch>
        </p:blipFill>
        <p:spPr>
          <a:xfrm>
            <a:off x="2508221" y="1578159"/>
            <a:ext cx="83042" cy="83042"/>
          </a:xfrm>
          <a:prstGeom prst="rect">
            <a:avLst/>
          </a:prstGeom>
        </p:spPr>
      </p:pic>
      <p:pic>
        <p:nvPicPr>
          <p:cNvPr id="12" name="Object 11" descr="preencoded.png">    </p:cNvPr>
          <p:cNvPicPr>
            <a:picLocks noChangeAspect="1"/>
          </p:cNvPicPr>
          <p:nvPr/>
        </p:nvPicPr>
        <p:blipFill>
          <a:blip r:embed="rId7"/>
          <a:stretch>
            <a:fillRect/>
          </a:stretch>
        </p:blipFill>
        <p:spPr>
          <a:xfrm>
            <a:off x="2508221" y="1827287"/>
            <a:ext cx="83042" cy="83042"/>
          </a:xfrm>
          <a:prstGeom prst="rect">
            <a:avLst/>
          </a:prstGeom>
        </p:spPr>
      </p:pic>
      <p:pic>
        <p:nvPicPr>
          <p:cNvPr id="13" name="Object 12" descr="preencoded.png">    </p:cNvPr>
          <p:cNvPicPr>
            <a:picLocks noChangeAspect="1"/>
          </p:cNvPicPr>
          <p:nvPr/>
        </p:nvPicPr>
        <p:blipFill>
          <a:blip r:embed="rId8"/>
          <a:stretch>
            <a:fillRect/>
          </a:stretch>
        </p:blipFill>
        <p:spPr>
          <a:xfrm>
            <a:off x="2508221" y="2101327"/>
            <a:ext cx="83042" cy="83042"/>
          </a:xfrm>
          <a:prstGeom prst="rect">
            <a:avLst/>
          </a:prstGeom>
        </p:spPr>
      </p:pic>
      <p:pic>
        <p:nvPicPr>
          <p:cNvPr id="14" name="Object 13" descr="preencoded.png">    </p:cNvPr>
          <p:cNvPicPr>
            <a:picLocks noChangeAspect="1"/>
          </p:cNvPicPr>
          <p:nvPr/>
        </p:nvPicPr>
        <p:blipFill>
          <a:blip r:embed="rId9"/>
          <a:stretch>
            <a:fillRect/>
          </a:stretch>
        </p:blipFill>
        <p:spPr>
          <a:xfrm>
            <a:off x="2508221" y="2358758"/>
            <a:ext cx="83042" cy="83042"/>
          </a:xfrm>
          <a:prstGeom prst="rect">
            <a:avLst/>
          </a:prstGeom>
        </p:spPr>
      </p:pic>
      <p:sp>
        <p:nvSpPr>
          <p:cNvPr id="15" name="Object 14"/>
          <p:cNvSpPr/>
          <p:nvPr/>
        </p:nvSpPr>
        <p:spPr>
          <a:xfrm>
            <a:off x="2589113" y="1532486"/>
            <a:ext cx="3015210"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Business Cards Design</a:t>
            </a:r>
            <a:endParaRPr lang="en-US" dirty="0"/>
          </a:p>
        </p:txBody>
      </p:sp>
      <p:sp>
        <p:nvSpPr>
          <p:cNvPr id="16" name="Object 15"/>
          <p:cNvSpPr/>
          <p:nvPr/>
        </p:nvSpPr>
        <p:spPr>
          <a:xfrm>
            <a:off x="2589113" y="1773309"/>
            <a:ext cx="3015210"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Video Invitation Design</a:t>
            </a:r>
            <a:endParaRPr lang="en-US" dirty="0"/>
          </a:p>
        </p:txBody>
      </p:sp>
      <p:sp>
        <p:nvSpPr>
          <p:cNvPr id="17" name="Object 16"/>
          <p:cNvSpPr/>
          <p:nvPr/>
        </p:nvSpPr>
        <p:spPr>
          <a:xfrm>
            <a:off x="2589113" y="2047349"/>
            <a:ext cx="3022007"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Social Media Graphics</a:t>
            </a:r>
            <a:endParaRPr lang="en-US" dirty="0"/>
          </a:p>
        </p:txBody>
      </p:sp>
      <p:sp>
        <p:nvSpPr>
          <p:cNvPr id="18" name="Object 17"/>
          <p:cNvSpPr/>
          <p:nvPr/>
        </p:nvSpPr>
        <p:spPr>
          <a:xfrm>
            <a:off x="2604122" y="2774710"/>
            <a:ext cx="3015210"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Illustrations Design</a:t>
            </a:r>
            <a:endParaRPr lang="en-US" dirty="0"/>
          </a:p>
        </p:txBody>
      </p:sp>
      <p:pic>
        <p:nvPicPr>
          <p:cNvPr id="19" name="Object 18" descr="preencoded.png">    </p:cNvPr>
          <p:cNvPicPr>
            <a:picLocks noChangeAspect="1"/>
          </p:cNvPicPr>
          <p:nvPr/>
        </p:nvPicPr>
        <p:blipFill>
          <a:blip r:embed="rId10"/>
          <a:stretch>
            <a:fillRect/>
          </a:stretch>
        </p:blipFill>
        <p:spPr>
          <a:xfrm>
            <a:off x="2520085" y="2838254"/>
            <a:ext cx="83042" cy="83042"/>
          </a:xfrm>
          <a:prstGeom prst="rect">
            <a:avLst/>
          </a:prstGeom>
        </p:spPr>
      </p:pic>
      <p:sp>
        <p:nvSpPr>
          <p:cNvPr id="20" name="Object 19"/>
          <p:cNvSpPr/>
          <p:nvPr/>
        </p:nvSpPr>
        <p:spPr>
          <a:xfrm>
            <a:off x="2602617" y="2520941"/>
            <a:ext cx="3015210"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Business Profile Design</a:t>
            </a:r>
            <a:endParaRPr lang="en-US" dirty="0"/>
          </a:p>
        </p:txBody>
      </p:sp>
      <p:pic>
        <p:nvPicPr>
          <p:cNvPr id="21" name="Object 20" descr="preencoded.png">    </p:cNvPr>
          <p:cNvPicPr>
            <a:picLocks noChangeAspect="1"/>
          </p:cNvPicPr>
          <p:nvPr/>
        </p:nvPicPr>
        <p:blipFill>
          <a:blip r:embed="rId11"/>
          <a:stretch>
            <a:fillRect/>
          </a:stretch>
        </p:blipFill>
        <p:spPr>
          <a:xfrm>
            <a:off x="2505288" y="2564567"/>
            <a:ext cx="83042" cy="83042"/>
          </a:xfrm>
          <a:prstGeom prst="rect">
            <a:avLst/>
          </a:prstGeom>
        </p:spPr>
      </p:pic>
      <p:sp>
        <p:nvSpPr>
          <p:cNvPr id="22" name="Object 21"/>
          <p:cNvSpPr/>
          <p:nvPr/>
        </p:nvSpPr>
        <p:spPr>
          <a:xfrm>
            <a:off x="2587820" y="2293911"/>
            <a:ext cx="3015210"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Packaging Design</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r>
          <p:cNvPicPr>
            <a:picLocks noChangeAspect="1"/>
          </p:cNvPicPr>
          <p:nvPr/>
        </p:nvPicPr>
        <p:blipFill>
          <a:blip r:embed="rId1"/>
          <a:stretch>
            <a:fillRect/>
          </a:stretch>
        </p:blipFill>
        <p:spPr>
          <a:xfrm>
            <a:off x="2650" y="434912"/>
            <a:ext cx="2411746" cy="2852822"/>
          </a:xfrm>
          <a:prstGeom prst="rect">
            <a:avLst/>
          </a:prstGeom>
        </p:spPr>
      </p:pic>
      <p:pic>
        <p:nvPicPr>
          <p:cNvPr id="3" name="Object 2" descr="preencoded.png">    </p:cNvPr>
          <p:cNvPicPr>
            <a:picLocks noChangeAspect="1"/>
          </p:cNvPicPr>
          <p:nvPr/>
        </p:nvPicPr>
        <p:blipFill>
          <a:blip r:embed="rId2"/>
          <a:stretch>
            <a:fillRect/>
          </a:stretch>
        </p:blipFill>
        <p:spPr>
          <a:xfrm>
            <a:off x="2415933" y="-8332"/>
            <a:ext cx="3444755" cy="3297877"/>
          </a:xfrm>
          <a:prstGeom prst="rect">
            <a:avLst/>
          </a:prstGeom>
        </p:spPr>
      </p:pic>
      <p:sp>
        <p:nvSpPr>
          <p:cNvPr id="4" name="Object 3"/>
          <p:cNvSpPr/>
          <p:nvPr/>
        </p:nvSpPr>
        <p:spPr>
          <a:xfrm>
            <a:off x="-444312" y="-35613"/>
            <a:ext cx="3296331" cy="409624"/>
          </a:xfrm>
          <a:prstGeom prst="rect">
            <a:avLst/>
          </a:prstGeom>
          <a:noFill/>
        </p:spPr>
        <p:txBody>
          <a:bodyPr wrap="square" rtlCol="0" anchor="ctr"/>
          <a:lstStyle/>
          <a:p>
            <a:pPr algn="ctr">
              <a:lnSpc>
                <a:spcPct val="100000"/>
              </a:lnSpc>
              <a:buNone/>
            </a:pPr>
            <a:r>
              <a:rPr lang="en-US" sz="2200" spc="0" kern="0" dirty="0">
                <a:solidFill>
                  <a:srgbClr val="EE8133"/>
                </a:solidFill>
                <a:latin typeface="Faster One" pitchFamily="34" charset="0"/>
                <a:ea typeface="Faster One" pitchFamily="34" charset="-122"/>
                <a:cs typeface="Faster One" pitchFamily="34" charset="-120"/>
              </a:rPr>
              <a:t>DIGITAL MKT.</a:t>
            </a:r>
            <a:endParaRPr lang="en-US" dirty="0"/>
          </a:p>
        </p:txBody>
      </p:sp>
      <p:pic>
        <p:nvPicPr>
          <p:cNvPr id="5" name="Object 4" descr="preencoded.png">    </p:cNvPr>
          <p:cNvPicPr>
            <a:picLocks noChangeAspect="1"/>
          </p:cNvPicPr>
          <p:nvPr/>
        </p:nvPicPr>
        <p:blipFill>
          <a:blip r:embed="rId3"/>
          <a:stretch>
            <a:fillRect/>
          </a:stretch>
        </p:blipFill>
        <p:spPr>
          <a:xfrm>
            <a:off x="242577" y="314277"/>
            <a:ext cx="1978032" cy="60960"/>
          </a:xfrm>
          <a:prstGeom prst="rect">
            <a:avLst/>
          </a:prstGeom>
        </p:spPr>
      </p:pic>
      <p:sp>
        <p:nvSpPr>
          <p:cNvPr id="6" name="Object 5"/>
          <p:cNvSpPr/>
          <p:nvPr/>
        </p:nvSpPr>
        <p:spPr>
          <a:xfrm>
            <a:off x="2414724" y="230421"/>
            <a:ext cx="3529586" cy="842248"/>
          </a:xfrm>
          <a:prstGeom prst="rect">
            <a:avLst/>
          </a:prstGeom>
          <a:noFill/>
        </p:spPr>
        <p:txBody>
          <a:bodyPr wrap="square" rtlCol="0" anchor="ctr"/>
          <a:lstStyle/>
          <a:p>
            <a:pPr algn="l">
              <a:lnSpc>
                <a:spcPct val="94000"/>
              </a:lnSpc>
              <a:buNone/>
            </a:pPr>
            <a:r>
              <a:rPr lang="en-US" sz="900" b="1" spc="0" kern="0" dirty="0">
                <a:solidFill>
                  <a:srgbClr val="FFFFFF"/>
                </a:solidFill>
                <a:latin typeface="Hind Madurai" pitchFamily="34" charset="0"/>
                <a:ea typeface="Hind Madurai" pitchFamily="34" charset="-122"/>
                <a:cs typeface="Hind Madurai" pitchFamily="34" charset="-120"/>
              </a:rPr>
              <a:t>Digital marketing refers to the practice of promoting products or services using digital channels and technologies. It encompasses various online marketing strategies and tactics to reach and engage with a target audience.</a:t>
            </a:r>
            <a:endParaRPr lang="en-US" dirty="0"/>
          </a:p>
        </p:txBody>
      </p:sp>
      <p:sp>
        <p:nvSpPr>
          <p:cNvPr id="7" name="Object 6"/>
          <p:cNvSpPr/>
          <p:nvPr/>
        </p:nvSpPr>
        <p:spPr>
          <a:xfrm>
            <a:off x="2580809" y="1100579"/>
            <a:ext cx="3319366"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Search Engine Optimization (SEO).</a:t>
            </a:r>
            <a:endParaRPr lang="en-US" dirty="0"/>
          </a:p>
        </p:txBody>
      </p:sp>
      <p:pic>
        <p:nvPicPr>
          <p:cNvPr id="8" name="Object 7" descr="preencoded.png">    </p:cNvPr>
          <p:cNvPicPr>
            <a:picLocks noChangeAspect="1"/>
          </p:cNvPicPr>
          <p:nvPr/>
        </p:nvPicPr>
        <p:blipFill>
          <a:blip r:embed="rId4"/>
          <a:stretch>
            <a:fillRect/>
          </a:stretch>
        </p:blipFill>
        <p:spPr>
          <a:xfrm>
            <a:off x="2508221" y="1168960"/>
            <a:ext cx="83042" cy="83042"/>
          </a:xfrm>
          <a:prstGeom prst="rect">
            <a:avLst/>
          </a:prstGeom>
        </p:spPr>
      </p:pic>
      <p:sp>
        <p:nvSpPr>
          <p:cNvPr id="9" name="Object 8"/>
          <p:cNvSpPr/>
          <p:nvPr/>
        </p:nvSpPr>
        <p:spPr>
          <a:xfrm>
            <a:off x="2580809" y="1380718"/>
            <a:ext cx="3022007"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Social Media Marketing.</a:t>
            </a:r>
            <a:endParaRPr lang="en-US" dirty="0"/>
          </a:p>
        </p:txBody>
      </p:sp>
      <p:pic>
        <p:nvPicPr>
          <p:cNvPr id="10" name="Object 9" descr="preencoded.png">    </p:cNvPr>
          <p:cNvPicPr>
            <a:picLocks noChangeAspect="1"/>
          </p:cNvPicPr>
          <p:nvPr/>
        </p:nvPicPr>
        <p:blipFill>
          <a:blip r:embed="rId5"/>
          <a:stretch>
            <a:fillRect/>
          </a:stretch>
        </p:blipFill>
        <p:spPr>
          <a:xfrm>
            <a:off x="2508221" y="1443000"/>
            <a:ext cx="83042" cy="83042"/>
          </a:xfrm>
          <a:prstGeom prst="rect">
            <a:avLst/>
          </a:prstGeom>
        </p:spPr>
      </p:pic>
      <p:pic>
        <p:nvPicPr>
          <p:cNvPr id="11" name="Object 10" descr="preencoded.png">    </p:cNvPr>
          <p:cNvPicPr>
            <a:picLocks noChangeAspect="1"/>
          </p:cNvPicPr>
          <p:nvPr/>
        </p:nvPicPr>
        <p:blipFill>
          <a:blip r:embed="rId6"/>
          <a:stretch>
            <a:fillRect/>
          </a:stretch>
        </p:blipFill>
        <p:spPr>
          <a:xfrm>
            <a:off x="2508221" y="1700432"/>
            <a:ext cx="83042" cy="83042"/>
          </a:xfrm>
          <a:prstGeom prst="rect">
            <a:avLst/>
          </a:prstGeom>
        </p:spPr>
      </p:pic>
      <p:pic>
        <p:nvPicPr>
          <p:cNvPr id="12" name="Object 11" descr="preencoded.png">    </p:cNvPr>
          <p:cNvPicPr>
            <a:picLocks noChangeAspect="1"/>
          </p:cNvPicPr>
          <p:nvPr/>
        </p:nvPicPr>
        <p:blipFill>
          <a:blip r:embed="rId7"/>
          <a:stretch>
            <a:fillRect/>
          </a:stretch>
        </p:blipFill>
        <p:spPr>
          <a:xfrm>
            <a:off x="2508221" y="1949559"/>
            <a:ext cx="83042" cy="83042"/>
          </a:xfrm>
          <a:prstGeom prst="rect">
            <a:avLst/>
          </a:prstGeom>
        </p:spPr>
      </p:pic>
      <p:pic>
        <p:nvPicPr>
          <p:cNvPr id="13" name="Object 12" descr="preencoded.png">    </p:cNvPr>
          <p:cNvPicPr>
            <a:picLocks noChangeAspect="1"/>
          </p:cNvPicPr>
          <p:nvPr/>
        </p:nvPicPr>
        <p:blipFill>
          <a:blip r:embed="rId8"/>
          <a:stretch>
            <a:fillRect/>
          </a:stretch>
        </p:blipFill>
        <p:spPr>
          <a:xfrm>
            <a:off x="2508221" y="2223599"/>
            <a:ext cx="83042" cy="83042"/>
          </a:xfrm>
          <a:prstGeom prst="rect">
            <a:avLst/>
          </a:prstGeom>
        </p:spPr>
      </p:pic>
      <p:pic>
        <p:nvPicPr>
          <p:cNvPr id="14" name="Object 13" descr="preencoded.png">    </p:cNvPr>
          <p:cNvPicPr>
            <a:picLocks noChangeAspect="1"/>
          </p:cNvPicPr>
          <p:nvPr/>
        </p:nvPicPr>
        <p:blipFill>
          <a:blip r:embed="rId9"/>
          <a:stretch>
            <a:fillRect/>
          </a:stretch>
        </p:blipFill>
        <p:spPr>
          <a:xfrm>
            <a:off x="2508221" y="2481031"/>
            <a:ext cx="83042" cy="83042"/>
          </a:xfrm>
          <a:prstGeom prst="rect">
            <a:avLst/>
          </a:prstGeom>
        </p:spPr>
      </p:pic>
      <p:sp>
        <p:nvSpPr>
          <p:cNvPr id="15" name="Object 14"/>
          <p:cNvSpPr/>
          <p:nvPr/>
        </p:nvSpPr>
        <p:spPr>
          <a:xfrm>
            <a:off x="2589113" y="1654759"/>
            <a:ext cx="3015210"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Content Marketing. </a:t>
            </a:r>
            <a:endParaRPr lang="en-US" dirty="0"/>
          </a:p>
        </p:txBody>
      </p:sp>
      <p:sp>
        <p:nvSpPr>
          <p:cNvPr id="16" name="Object 15"/>
          <p:cNvSpPr/>
          <p:nvPr/>
        </p:nvSpPr>
        <p:spPr>
          <a:xfrm>
            <a:off x="2589113" y="1895582"/>
            <a:ext cx="3015210"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Email Marketing.</a:t>
            </a:r>
            <a:endParaRPr lang="en-US" dirty="0"/>
          </a:p>
        </p:txBody>
      </p:sp>
      <p:sp>
        <p:nvSpPr>
          <p:cNvPr id="17" name="Object 16"/>
          <p:cNvSpPr/>
          <p:nvPr/>
        </p:nvSpPr>
        <p:spPr>
          <a:xfrm>
            <a:off x="2589113" y="2169622"/>
            <a:ext cx="3022007"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Website Optimization.</a:t>
            </a:r>
            <a:endParaRPr lang="en-US" dirty="0"/>
          </a:p>
        </p:txBody>
      </p:sp>
      <p:sp>
        <p:nvSpPr>
          <p:cNvPr id="18" name="Object 17"/>
          <p:cNvSpPr/>
          <p:nvPr/>
        </p:nvSpPr>
        <p:spPr>
          <a:xfrm>
            <a:off x="2604122" y="2896983"/>
            <a:ext cx="3392661"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Online Advertising (Display Ads, Remarketing).</a:t>
            </a:r>
            <a:endParaRPr lang="en-US" dirty="0"/>
          </a:p>
        </p:txBody>
      </p:sp>
      <p:pic>
        <p:nvPicPr>
          <p:cNvPr id="19" name="Object 18" descr="preencoded.png">    </p:cNvPr>
          <p:cNvPicPr>
            <a:picLocks noChangeAspect="1"/>
          </p:cNvPicPr>
          <p:nvPr/>
        </p:nvPicPr>
        <p:blipFill>
          <a:blip r:embed="rId10"/>
          <a:stretch>
            <a:fillRect/>
          </a:stretch>
        </p:blipFill>
        <p:spPr>
          <a:xfrm>
            <a:off x="2520085" y="2960527"/>
            <a:ext cx="83042" cy="83042"/>
          </a:xfrm>
          <a:prstGeom prst="rect">
            <a:avLst/>
          </a:prstGeom>
        </p:spPr>
      </p:pic>
      <p:sp>
        <p:nvSpPr>
          <p:cNvPr id="20" name="Object 19"/>
          <p:cNvSpPr/>
          <p:nvPr/>
        </p:nvSpPr>
        <p:spPr>
          <a:xfrm>
            <a:off x="2602617" y="2643214"/>
            <a:ext cx="3015210"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E-commerce Marketing. </a:t>
            </a:r>
            <a:endParaRPr lang="en-US" dirty="0"/>
          </a:p>
        </p:txBody>
      </p:sp>
      <p:pic>
        <p:nvPicPr>
          <p:cNvPr id="21" name="Object 20" descr="preencoded.png">    </p:cNvPr>
          <p:cNvPicPr>
            <a:picLocks noChangeAspect="1"/>
          </p:cNvPicPr>
          <p:nvPr/>
        </p:nvPicPr>
        <p:blipFill>
          <a:blip r:embed="rId11"/>
          <a:stretch>
            <a:fillRect/>
          </a:stretch>
        </p:blipFill>
        <p:spPr>
          <a:xfrm>
            <a:off x="2505288" y="2686840"/>
            <a:ext cx="83042" cy="83042"/>
          </a:xfrm>
          <a:prstGeom prst="rect">
            <a:avLst/>
          </a:prstGeom>
        </p:spPr>
      </p:pic>
      <p:sp>
        <p:nvSpPr>
          <p:cNvPr id="22" name="Object 21"/>
          <p:cNvSpPr/>
          <p:nvPr/>
        </p:nvSpPr>
        <p:spPr>
          <a:xfrm>
            <a:off x="2587820" y="2416184"/>
            <a:ext cx="3015210"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Affiliate Marketing.</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r>
          <p:cNvPicPr>
            <a:picLocks noChangeAspect="1"/>
          </p:cNvPicPr>
          <p:nvPr/>
        </p:nvPicPr>
        <p:blipFill>
          <a:blip r:embed="rId1"/>
          <a:stretch>
            <a:fillRect/>
          </a:stretch>
        </p:blipFill>
        <p:spPr>
          <a:xfrm>
            <a:off x="0" y="333955"/>
            <a:ext cx="2411595" cy="2946668"/>
          </a:xfrm>
          <a:prstGeom prst="rect">
            <a:avLst/>
          </a:prstGeom>
        </p:spPr>
      </p:pic>
      <p:pic>
        <p:nvPicPr>
          <p:cNvPr id="3" name="Object 2" descr="preencoded.png">    </p:cNvPr>
          <p:cNvPicPr>
            <a:picLocks noChangeAspect="1"/>
          </p:cNvPicPr>
          <p:nvPr/>
        </p:nvPicPr>
        <p:blipFill>
          <a:blip r:embed="rId2"/>
          <a:stretch>
            <a:fillRect/>
          </a:stretch>
        </p:blipFill>
        <p:spPr>
          <a:xfrm>
            <a:off x="2415933" y="-7498"/>
            <a:ext cx="3444160" cy="3283713"/>
          </a:xfrm>
          <a:prstGeom prst="rect">
            <a:avLst/>
          </a:prstGeom>
        </p:spPr>
      </p:pic>
      <p:sp>
        <p:nvSpPr>
          <p:cNvPr id="4" name="Object 3"/>
          <p:cNvSpPr/>
          <p:nvPr/>
        </p:nvSpPr>
        <p:spPr>
          <a:xfrm>
            <a:off x="-444312" y="-35613"/>
            <a:ext cx="3296331" cy="307229"/>
          </a:xfrm>
          <a:prstGeom prst="rect">
            <a:avLst/>
          </a:prstGeom>
          <a:noFill/>
        </p:spPr>
        <p:txBody>
          <a:bodyPr wrap="square" rtlCol="0" anchor="ctr"/>
          <a:lstStyle/>
          <a:p>
            <a:pPr algn="ctr">
              <a:lnSpc>
                <a:spcPct val="100000"/>
              </a:lnSpc>
              <a:buNone/>
            </a:pPr>
            <a:r>
              <a:rPr lang="en-US" sz="1600" spc="0" kern="0" dirty="0">
                <a:solidFill>
                  <a:srgbClr val="EE8133"/>
                </a:solidFill>
                <a:latin typeface="Faster One" pitchFamily="34" charset="0"/>
                <a:ea typeface="Faster One" pitchFamily="34" charset="-122"/>
                <a:cs typeface="Faster One" pitchFamily="34" charset="-120"/>
              </a:rPr>
              <a:t>MADHUBANI ART</a:t>
            </a:r>
            <a:endParaRPr lang="en-US" dirty="0"/>
          </a:p>
        </p:txBody>
      </p:sp>
      <p:pic>
        <p:nvPicPr>
          <p:cNvPr id="5" name="Object 4" descr="preencoded.png">    </p:cNvPr>
          <p:cNvPicPr>
            <a:picLocks noChangeAspect="1"/>
          </p:cNvPicPr>
          <p:nvPr/>
        </p:nvPicPr>
        <p:blipFill>
          <a:blip r:embed="rId3"/>
          <a:stretch>
            <a:fillRect/>
          </a:stretch>
        </p:blipFill>
        <p:spPr>
          <a:xfrm>
            <a:off x="242577" y="211882"/>
            <a:ext cx="1978032" cy="60960"/>
          </a:xfrm>
          <a:prstGeom prst="rect">
            <a:avLst/>
          </a:prstGeom>
        </p:spPr>
      </p:pic>
      <p:sp>
        <p:nvSpPr>
          <p:cNvPr id="6" name="Object 5"/>
          <p:cNvSpPr/>
          <p:nvPr/>
        </p:nvSpPr>
        <p:spPr>
          <a:xfrm>
            <a:off x="2414724" y="128026"/>
            <a:ext cx="3529586" cy="673797"/>
          </a:xfrm>
          <a:prstGeom prst="rect">
            <a:avLst/>
          </a:prstGeom>
          <a:noFill/>
        </p:spPr>
        <p:txBody>
          <a:bodyPr wrap="square" rtlCol="0" anchor="ctr"/>
          <a:lstStyle/>
          <a:p>
            <a:pPr algn="l">
              <a:lnSpc>
                <a:spcPct val="94000"/>
              </a:lnSpc>
              <a:buNone/>
            </a:pPr>
            <a:r>
              <a:rPr lang="en-US" sz="900" b="1" spc="0" kern="0" dirty="0">
                <a:solidFill>
                  <a:srgbClr val="FFFFFF"/>
                </a:solidFill>
                <a:latin typeface="Hind Madurai" pitchFamily="34" charset="0"/>
                <a:ea typeface="Hind Madurai" pitchFamily="34" charset="-122"/>
                <a:cs typeface="Hind Madurai" pitchFamily="34" charset="-120"/>
              </a:rPr>
              <a:t>Madhubani art, also known as Mithila painting, is a traditional folk art form that originated in the Mithila region of Bihar, India. It is characterized by its vibrant colors, intricate patterns, and unique storytelling.  </a:t>
            </a:r>
            <a:endParaRPr lang="en-US" dirty="0"/>
          </a:p>
        </p:txBody>
      </p:sp>
      <p:sp>
        <p:nvSpPr>
          <p:cNvPr id="7" name="Object 6"/>
          <p:cNvSpPr/>
          <p:nvPr/>
        </p:nvSpPr>
        <p:spPr>
          <a:xfrm>
            <a:off x="2580809" y="998185"/>
            <a:ext cx="3319366"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Madhubani Artwork Creation.</a:t>
            </a:r>
            <a:endParaRPr lang="en-US" dirty="0"/>
          </a:p>
        </p:txBody>
      </p:sp>
      <p:pic>
        <p:nvPicPr>
          <p:cNvPr id="8" name="Object 7" descr="preencoded.png">    </p:cNvPr>
          <p:cNvPicPr>
            <a:picLocks noChangeAspect="1"/>
          </p:cNvPicPr>
          <p:nvPr/>
        </p:nvPicPr>
        <p:blipFill>
          <a:blip r:embed="rId4"/>
          <a:stretch>
            <a:fillRect/>
          </a:stretch>
        </p:blipFill>
        <p:spPr>
          <a:xfrm>
            <a:off x="2508221" y="1066566"/>
            <a:ext cx="83042" cy="83042"/>
          </a:xfrm>
          <a:prstGeom prst="rect">
            <a:avLst/>
          </a:prstGeom>
        </p:spPr>
      </p:pic>
      <p:sp>
        <p:nvSpPr>
          <p:cNvPr id="9" name="Object 8"/>
          <p:cNvSpPr/>
          <p:nvPr/>
        </p:nvSpPr>
        <p:spPr>
          <a:xfrm>
            <a:off x="2580809" y="1278324"/>
            <a:ext cx="3022007"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Custom Madhubani Paintings.</a:t>
            </a:r>
            <a:endParaRPr lang="en-US" dirty="0"/>
          </a:p>
        </p:txBody>
      </p:sp>
      <p:pic>
        <p:nvPicPr>
          <p:cNvPr id="10" name="Object 9" descr="preencoded.png">    </p:cNvPr>
          <p:cNvPicPr>
            <a:picLocks noChangeAspect="1"/>
          </p:cNvPicPr>
          <p:nvPr/>
        </p:nvPicPr>
        <p:blipFill>
          <a:blip r:embed="rId5"/>
          <a:stretch>
            <a:fillRect/>
          </a:stretch>
        </p:blipFill>
        <p:spPr>
          <a:xfrm>
            <a:off x="2508221" y="1340606"/>
            <a:ext cx="83042" cy="83042"/>
          </a:xfrm>
          <a:prstGeom prst="rect">
            <a:avLst/>
          </a:prstGeom>
        </p:spPr>
      </p:pic>
      <p:pic>
        <p:nvPicPr>
          <p:cNvPr id="11" name="Object 10" descr="preencoded.png">    </p:cNvPr>
          <p:cNvPicPr>
            <a:picLocks noChangeAspect="1"/>
          </p:cNvPicPr>
          <p:nvPr/>
        </p:nvPicPr>
        <p:blipFill>
          <a:blip r:embed="rId6"/>
          <a:stretch>
            <a:fillRect/>
          </a:stretch>
        </p:blipFill>
        <p:spPr>
          <a:xfrm>
            <a:off x="2508221" y="1598037"/>
            <a:ext cx="83042" cy="83042"/>
          </a:xfrm>
          <a:prstGeom prst="rect">
            <a:avLst/>
          </a:prstGeom>
        </p:spPr>
      </p:pic>
      <p:pic>
        <p:nvPicPr>
          <p:cNvPr id="12" name="Object 11" descr="preencoded.png">    </p:cNvPr>
          <p:cNvPicPr>
            <a:picLocks noChangeAspect="1"/>
          </p:cNvPicPr>
          <p:nvPr/>
        </p:nvPicPr>
        <p:blipFill>
          <a:blip r:embed="rId7"/>
          <a:stretch>
            <a:fillRect/>
          </a:stretch>
        </p:blipFill>
        <p:spPr>
          <a:xfrm>
            <a:off x="2508221" y="1847165"/>
            <a:ext cx="83042" cy="83042"/>
          </a:xfrm>
          <a:prstGeom prst="rect">
            <a:avLst/>
          </a:prstGeom>
        </p:spPr>
      </p:pic>
      <p:pic>
        <p:nvPicPr>
          <p:cNvPr id="13" name="Object 12" descr="preencoded.png">    </p:cNvPr>
          <p:cNvPicPr>
            <a:picLocks noChangeAspect="1"/>
          </p:cNvPicPr>
          <p:nvPr/>
        </p:nvPicPr>
        <p:blipFill>
          <a:blip r:embed="rId8"/>
          <a:stretch>
            <a:fillRect/>
          </a:stretch>
        </p:blipFill>
        <p:spPr>
          <a:xfrm>
            <a:off x="2508221" y="2121205"/>
            <a:ext cx="83042" cy="83042"/>
          </a:xfrm>
          <a:prstGeom prst="rect">
            <a:avLst/>
          </a:prstGeom>
        </p:spPr>
      </p:pic>
      <p:pic>
        <p:nvPicPr>
          <p:cNvPr id="14" name="Object 13" descr="preencoded.png">    </p:cNvPr>
          <p:cNvPicPr>
            <a:picLocks noChangeAspect="1"/>
          </p:cNvPicPr>
          <p:nvPr/>
        </p:nvPicPr>
        <p:blipFill>
          <a:blip r:embed="rId9"/>
          <a:stretch>
            <a:fillRect/>
          </a:stretch>
        </p:blipFill>
        <p:spPr>
          <a:xfrm>
            <a:off x="2508221" y="2378636"/>
            <a:ext cx="83042" cy="83042"/>
          </a:xfrm>
          <a:prstGeom prst="rect">
            <a:avLst/>
          </a:prstGeom>
        </p:spPr>
      </p:pic>
      <p:sp>
        <p:nvSpPr>
          <p:cNvPr id="15" name="Object 14"/>
          <p:cNvSpPr/>
          <p:nvPr/>
        </p:nvSpPr>
        <p:spPr>
          <a:xfrm>
            <a:off x="2589113" y="1552364"/>
            <a:ext cx="3015210"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Madhubani Art Prints and Reproductions.</a:t>
            </a:r>
            <a:endParaRPr lang="en-US" dirty="0"/>
          </a:p>
        </p:txBody>
      </p:sp>
      <p:sp>
        <p:nvSpPr>
          <p:cNvPr id="16" name="Object 15"/>
          <p:cNvSpPr/>
          <p:nvPr/>
        </p:nvSpPr>
        <p:spPr>
          <a:xfrm>
            <a:off x="2589113" y="1793187"/>
            <a:ext cx="3015210"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Madhubani Art Prints on Fabrics.</a:t>
            </a:r>
            <a:endParaRPr lang="en-US" dirty="0"/>
          </a:p>
        </p:txBody>
      </p:sp>
      <p:sp>
        <p:nvSpPr>
          <p:cNvPr id="17" name="Object 16"/>
          <p:cNvSpPr/>
          <p:nvPr/>
        </p:nvSpPr>
        <p:spPr>
          <a:xfrm>
            <a:off x="2589113" y="2067227"/>
            <a:ext cx="3022007"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Madhubani Art Home Decor Products.</a:t>
            </a:r>
            <a:endParaRPr lang="en-US" dirty="0"/>
          </a:p>
        </p:txBody>
      </p:sp>
      <p:sp>
        <p:nvSpPr>
          <p:cNvPr id="18" name="Object 17"/>
          <p:cNvSpPr/>
          <p:nvPr/>
        </p:nvSpPr>
        <p:spPr>
          <a:xfrm>
            <a:off x="2604122" y="2794588"/>
            <a:ext cx="3392661"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Madhubani Art Posters.</a:t>
            </a:r>
            <a:endParaRPr lang="en-US" dirty="0"/>
          </a:p>
        </p:txBody>
      </p:sp>
      <p:pic>
        <p:nvPicPr>
          <p:cNvPr id="19" name="Object 18" descr="preencoded.png">    </p:cNvPr>
          <p:cNvPicPr>
            <a:picLocks noChangeAspect="1"/>
          </p:cNvPicPr>
          <p:nvPr/>
        </p:nvPicPr>
        <p:blipFill>
          <a:blip r:embed="rId10"/>
          <a:stretch>
            <a:fillRect/>
          </a:stretch>
        </p:blipFill>
        <p:spPr>
          <a:xfrm>
            <a:off x="2520085" y="2858132"/>
            <a:ext cx="83042" cy="83042"/>
          </a:xfrm>
          <a:prstGeom prst="rect">
            <a:avLst/>
          </a:prstGeom>
        </p:spPr>
      </p:pic>
      <p:sp>
        <p:nvSpPr>
          <p:cNvPr id="20" name="Object 19"/>
          <p:cNvSpPr/>
          <p:nvPr/>
        </p:nvSpPr>
        <p:spPr>
          <a:xfrm>
            <a:off x="2602617" y="2540819"/>
            <a:ext cx="3015210"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Madhubani Art  Pillows, Cushion Covers.</a:t>
            </a:r>
            <a:endParaRPr lang="en-US" dirty="0"/>
          </a:p>
        </p:txBody>
      </p:sp>
      <p:pic>
        <p:nvPicPr>
          <p:cNvPr id="21" name="Object 20" descr="preencoded.png">    </p:cNvPr>
          <p:cNvPicPr>
            <a:picLocks noChangeAspect="1"/>
          </p:cNvPicPr>
          <p:nvPr/>
        </p:nvPicPr>
        <p:blipFill>
          <a:blip r:embed="rId11"/>
          <a:stretch>
            <a:fillRect/>
          </a:stretch>
        </p:blipFill>
        <p:spPr>
          <a:xfrm>
            <a:off x="2505288" y="2584445"/>
            <a:ext cx="83042" cy="83042"/>
          </a:xfrm>
          <a:prstGeom prst="rect">
            <a:avLst/>
          </a:prstGeom>
        </p:spPr>
      </p:pic>
      <p:sp>
        <p:nvSpPr>
          <p:cNvPr id="22" name="Object 21"/>
          <p:cNvSpPr/>
          <p:nvPr/>
        </p:nvSpPr>
        <p:spPr>
          <a:xfrm>
            <a:off x="2587820" y="2313790"/>
            <a:ext cx="3015210" cy="207597"/>
          </a:xfrm>
          <a:prstGeom prst="rect">
            <a:avLst/>
          </a:prstGeom>
          <a:noFill/>
        </p:spPr>
        <p:txBody>
          <a:bodyPr wrap="square" rtlCol="0" anchor="ctr"/>
          <a:lstStyle/>
          <a:p>
            <a:pPr algn="l">
              <a:lnSpc>
                <a:spcPct val="94000"/>
              </a:lnSpc>
              <a:buNone/>
            </a:pPr>
            <a:r>
              <a:rPr lang="en-US" sz="1100" spc="0" kern="0" dirty="0">
                <a:solidFill>
                  <a:srgbClr val="FFFFFF"/>
                </a:solidFill>
                <a:latin typeface="Hind Madurai" pitchFamily="34" charset="0"/>
                <a:ea typeface="Hind Madurai" pitchFamily="34" charset="-122"/>
                <a:cs typeface="Hind Madurai" pitchFamily="34" charset="-120"/>
              </a:rPr>
              <a:t>Madhubani Art Digital Downloads.</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r>
          <p:cNvPicPr>
            <a:picLocks noChangeAspect="1"/>
          </p:cNvPicPr>
          <p:nvPr/>
        </p:nvPicPr>
        <p:blipFill>
          <a:blip r:embed="rId1"/>
          <a:stretch>
            <a:fillRect/>
          </a:stretch>
        </p:blipFill>
        <p:spPr>
          <a:xfrm>
            <a:off x="-6350" y="-6350"/>
            <a:ext cx="2855976" cy="1575816"/>
          </a:xfrm>
          <a:prstGeom prst="rect">
            <a:avLst/>
          </a:prstGeom>
        </p:spPr>
      </p:pic>
      <p:pic>
        <p:nvPicPr>
          <p:cNvPr id="3" name="Object 2" descr="preencoded.png">    </p:cNvPr>
          <p:cNvPicPr>
            <a:picLocks noChangeAspect="1"/>
          </p:cNvPicPr>
          <p:nvPr/>
        </p:nvPicPr>
        <p:blipFill>
          <a:blip r:embed="rId2"/>
          <a:stretch>
            <a:fillRect/>
          </a:stretch>
        </p:blipFill>
        <p:spPr>
          <a:xfrm>
            <a:off x="3002534" y="1722374"/>
            <a:ext cx="2855976" cy="1575816"/>
          </a:xfrm>
          <a:prstGeom prst="rect">
            <a:avLst/>
          </a:prstGeom>
        </p:spPr>
      </p:pic>
      <p:pic>
        <p:nvPicPr>
          <p:cNvPr id="4" name="Object 3" descr="preencoded.png">    </p:cNvPr>
          <p:cNvPicPr>
            <a:picLocks noChangeAspect="1"/>
          </p:cNvPicPr>
          <p:nvPr/>
        </p:nvPicPr>
        <p:blipFill>
          <a:blip r:embed="rId3"/>
          <a:stretch>
            <a:fillRect/>
          </a:stretch>
        </p:blipFill>
        <p:spPr>
          <a:xfrm>
            <a:off x="-6350" y="1722374"/>
            <a:ext cx="2855976" cy="1575816"/>
          </a:xfrm>
          <a:prstGeom prst="rect">
            <a:avLst/>
          </a:prstGeom>
        </p:spPr>
      </p:pic>
      <p:pic>
        <p:nvPicPr>
          <p:cNvPr id="5" name="Object 4" descr="preencoded.png">    </p:cNvPr>
          <p:cNvPicPr>
            <a:picLocks noChangeAspect="1"/>
          </p:cNvPicPr>
          <p:nvPr/>
        </p:nvPicPr>
        <p:blipFill>
          <a:blip r:embed="rId4"/>
          <a:stretch>
            <a:fillRect/>
          </a:stretch>
        </p:blipFill>
        <p:spPr>
          <a:xfrm>
            <a:off x="3015786" y="-6350"/>
            <a:ext cx="2855976" cy="1575816"/>
          </a:xfrm>
          <a:prstGeom prst="rect">
            <a:avLst/>
          </a:prstGeom>
        </p:spPr>
      </p:pic>
      <p:pic>
        <p:nvPicPr>
          <p:cNvPr id="6" name="Object 5" descr="preencoded.png">    </p:cNvPr>
          <p:cNvPicPr>
            <a:picLocks noChangeAspect="1"/>
          </p:cNvPicPr>
          <p:nvPr/>
        </p:nvPicPr>
        <p:blipFill>
          <a:blip r:embed="rId5"/>
          <a:stretch>
            <a:fillRect/>
          </a:stretch>
        </p:blipFill>
        <p:spPr>
          <a:xfrm>
            <a:off x="2189988" y="909828"/>
            <a:ext cx="1472184" cy="1472184"/>
          </a:xfrm>
          <a:prstGeom prst="rect">
            <a:avLst/>
          </a:prstGeom>
        </p:spPr>
      </p:pic>
      <p:pic>
        <p:nvPicPr>
          <p:cNvPr id="7" name="Object 6" descr="preencoded.png">    </p:cNvPr>
          <p:cNvPicPr>
            <a:picLocks noChangeAspect="1"/>
          </p:cNvPicPr>
          <p:nvPr/>
        </p:nvPicPr>
        <p:blipFill>
          <a:blip r:embed="rId6"/>
          <a:stretch>
            <a:fillRect/>
          </a:stretch>
        </p:blipFill>
        <p:spPr>
          <a:xfrm>
            <a:off x="2316480" y="1036320"/>
            <a:ext cx="1219200" cy="1219200"/>
          </a:xfrm>
          <a:prstGeom prst="rect">
            <a:avLst/>
          </a:prstGeom>
        </p:spPr>
      </p:pic>
      <p:sp>
        <p:nvSpPr>
          <p:cNvPr id="8" name="Object 7"/>
          <p:cNvSpPr/>
          <p:nvPr/>
        </p:nvSpPr>
        <p:spPr>
          <a:xfrm>
            <a:off x="2226082" y="1403273"/>
            <a:ext cx="1373492" cy="491490"/>
          </a:xfrm>
          <a:prstGeom prst="rect">
            <a:avLst/>
          </a:prstGeom>
          <a:noFill/>
        </p:spPr>
        <p:txBody>
          <a:bodyPr wrap="square" rtlCol="0" anchor="ctr"/>
          <a:lstStyle/>
          <a:p>
            <a:pPr algn="ctr">
              <a:lnSpc>
                <a:spcPct val="80000"/>
              </a:lnSpc>
              <a:buNone/>
            </a:pPr>
            <a:r>
              <a:rPr lang="en-US" sz="1600" b="1" spc="0" kern="0" dirty="0">
                <a:solidFill>
                  <a:srgbClr val="BD2143"/>
                </a:solidFill>
                <a:latin typeface="Play" pitchFamily="34" charset="0"/>
                <a:ea typeface="Play" pitchFamily="34" charset="-122"/>
                <a:cs typeface="Play" pitchFamily="34" charset="-120"/>
              </a:rPr>
              <a:t>OUR</a:t>
            </a:r>
          </a:p>
          <a:p>
            <a:pPr algn="ctr">
              <a:lnSpc>
                <a:spcPct val="80000"/>
              </a:lnSpc>
              <a:buNone/>
            </a:pPr>
            <a:r>
              <a:rPr lang="en-US" sz="1600" b="1" spc="0" kern="0" dirty="0">
                <a:solidFill>
                  <a:srgbClr val="BD2143"/>
                </a:solidFill>
                <a:latin typeface="Play" pitchFamily="34" charset="0"/>
                <a:ea typeface="Play" pitchFamily="34" charset="-122"/>
                <a:cs typeface="Play" pitchFamily="34" charset="-120"/>
              </a:rPr>
              <a:t>WORKS</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2023-05-30T09:13:50Z</dcterms:created>
  <dcterms:modified xsi:type="dcterms:W3CDTF">2023-05-30T09:13:50Z</dcterms:modified>
</cp:coreProperties>
</file>